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2" r:id="rId3"/>
    <p:sldId id="274" r:id="rId4"/>
    <p:sldId id="265" r:id="rId5"/>
    <p:sldId id="393" r:id="rId6"/>
    <p:sldId id="419" r:id="rId7"/>
    <p:sldId id="420" r:id="rId8"/>
    <p:sldId id="407" r:id="rId9"/>
    <p:sldId id="408" r:id="rId10"/>
    <p:sldId id="409" r:id="rId11"/>
    <p:sldId id="394" r:id="rId12"/>
    <p:sldId id="430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04"/>
    <p:restoredTop sz="91368"/>
  </p:normalViewPr>
  <p:slideViewPr>
    <p:cSldViewPr snapToGrid="0" snapToObjects="1">
      <p:cViewPr varScale="1">
        <p:scale>
          <a:sx n="91" d="100"/>
          <a:sy n="91" d="100"/>
        </p:scale>
        <p:origin x="123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A674D74-13C9-A249-8FF6-0E7B5BAA6823}" type="doc">
      <dgm:prSet loTypeId="urn:microsoft.com/office/officeart/2005/8/layout/venn1" loCatId="" qsTypeId="urn:microsoft.com/office/officeart/2005/8/quickstyle/simple1" qsCatId="simple" csTypeId="urn:microsoft.com/office/officeart/2005/8/colors/accent1_2" csCatId="accent1" phldr="1"/>
      <dgm:spPr/>
    </dgm:pt>
    <dgm:pt modelId="{DC58BA24-9972-DC48-B4A9-003B346AF510}">
      <dgm:prSet phldrT="[Texte]" custT="1"/>
      <dgm:spPr/>
      <dgm:t>
        <a:bodyPr/>
        <a:lstStyle/>
        <a:p>
          <a:r>
            <a:rPr lang="fr-FR" sz="2800" b="1" dirty="0">
              <a:solidFill>
                <a:srgbClr val="FFFF00"/>
              </a:solidFill>
            </a:rPr>
            <a:t>Nouvelles pratiques Organisation des professionnels de santé</a:t>
          </a:r>
        </a:p>
      </dgm:t>
    </dgm:pt>
    <dgm:pt modelId="{8AA06AD1-5988-6E4D-8A30-9D082EB4FB8B}" type="parTrans" cxnId="{A5F7DAD5-917A-C94B-945F-B12214DFA4BC}">
      <dgm:prSet/>
      <dgm:spPr/>
      <dgm:t>
        <a:bodyPr/>
        <a:lstStyle/>
        <a:p>
          <a:endParaRPr lang="fr-FR"/>
        </a:p>
      </dgm:t>
    </dgm:pt>
    <dgm:pt modelId="{4205B912-2BBB-0A4D-85F9-2883AD5E21F6}" type="sibTrans" cxnId="{A5F7DAD5-917A-C94B-945F-B12214DFA4BC}">
      <dgm:prSet/>
      <dgm:spPr/>
      <dgm:t>
        <a:bodyPr/>
        <a:lstStyle/>
        <a:p>
          <a:endParaRPr lang="fr-FR"/>
        </a:p>
      </dgm:t>
    </dgm:pt>
    <dgm:pt modelId="{642C889B-5631-FA48-8D8F-16AE064CC63C}">
      <dgm:prSet phldrT="[Texte]"/>
      <dgm:spPr/>
      <dgm:t>
        <a:bodyPr/>
        <a:lstStyle/>
        <a:p>
          <a:r>
            <a:rPr lang="fr-FR" b="1" dirty="0">
              <a:solidFill>
                <a:srgbClr val="FFFF00"/>
              </a:solidFill>
            </a:rPr>
            <a:t>Garanties juridiques par les autorités sanitaires</a:t>
          </a:r>
        </a:p>
      </dgm:t>
    </dgm:pt>
    <dgm:pt modelId="{61012521-116C-F147-811D-495CF24CE36A}" type="parTrans" cxnId="{716FA130-90DE-8545-B824-39250594BC34}">
      <dgm:prSet/>
      <dgm:spPr/>
      <dgm:t>
        <a:bodyPr/>
        <a:lstStyle/>
        <a:p>
          <a:endParaRPr lang="fr-FR"/>
        </a:p>
      </dgm:t>
    </dgm:pt>
    <dgm:pt modelId="{F8CD1C96-E363-2143-B6D3-F13F97010AA8}" type="sibTrans" cxnId="{716FA130-90DE-8545-B824-39250594BC34}">
      <dgm:prSet/>
      <dgm:spPr/>
      <dgm:t>
        <a:bodyPr/>
        <a:lstStyle/>
        <a:p>
          <a:endParaRPr lang="fr-FR"/>
        </a:p>
      </dgm:t>
    </dgm:pt>
    <dgm:pt modelId="{1DCE100E-6E21-C94A-B6E3-FED8C274D2BB}">
      <dgm:prSet phldrT="[Texte]"/>
      <dgm:spPr/>
      <dgm:t>
        <a:bodyPr/>
        <a:lstStyle/>
        <a:p>
          <a:r>
            <a:rPr lang="fr-FR" b="1" dirty="0">
              <a:solidFill>
                <a:srgbClr val="FFFF00"/>
              </a:solidFill>
            </a:rPr>
            <a:t>Solutions industrielles innovantes adaptées </a:t>
          </a:r>
        </a:p>
      </dgm:t>
    </dgm:pt>
    <dgm:pt modelId="{2B00D0D6-4F4E-9542-994C-9923543B6446}" type="parTrans" cxnId="{CAD1ABD1-3CC5-B64C-AF07-76D0C8A3772F}">
      <dgm:prSet/>
      <dgm:spPr/>
      <dgm:t>
        <a:bodyPr/>
        <a:lstStyle/>
        <a:p>
          <a:endParaRPr lang="fr-FR"/>
        </a:p>
      </dgm:t>
    </dgm:pt>
    <dgm:pt modelId="{1EF26F33-78F5-B046-9CCE-AD78EE581FA5}" type="sibTrans" cxnId="{CAD1ABD1-3CC5-B64C-AF07-76D0C8A3772F}">
      <dgm:prSet/>
      <dgm:spPr/>
      <dgm:t>
        <a:bodyPr/>
        <a:lstStyle/>
        <a:p>
          <a:endParaRPr lang="fr-FR"/>
        </a:p>
      </dgm:t>
    </dgm:pt>
    <dgm:pt modelId="{D4BBAC42-D3FC-8E48-AC81-7DB3AB1690FC}" type="pres">
      <dgm:prSet presAssocID="{FA674D74-13C9-A249-8FF6-0E7B5BAA6823}" presName="compositeShape" presStyleCnt="0">
        <dgm:presLayoutVars>
          <dgm:chMax val="7"/>
          <dgm:dir/>
          <dgm:resizeHandles val="exact"/>
        </dgm:presLayoutVars>
      </dgm:prSet>
      <dgm:spPr/>
    </dgm:pt>
    <dgm:pt modelId="{2FD24CC5-E957-B049-9EB8-AA2D6C208009}" type="pres">
      <dgm:prSet presAssocID="{DC58BA24-9972-DC48-B4A9-003B346AF510}" presName="circ1" presStyleLbl="vennNode1" presStyleIdx="0" presStyleCnt="3" custScaleX="145290" custScaleY="95907" custLinFactNeighborX="3311" custLinFactNeighborY="-8608"/>
      <dgm:spPr/>
      <dgm:t>
        <a:bodyPr/>
        <a:lstStyle/>
        <a:p>
          <a:endParaRPr lang="fr-FR"/>
        </a:p>
      </dgm:t>
    </dgm:pt>
    <dgm:pt modelId="{99DA3181-42AF-AD44-A1C9-9D1119F197B3}" type="pres">
      <dgm:prSet presAssocID="{DC58BA24-9972-DC48-B4A9-003B346AF510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505134D-FF07-E24A-9360-6DCE2E8C124F}" type="pres">
      <dgm:prSet presAssocID="{642C889B-5631-FA48-8D8F-16AE064CC63C}" presName="circ2" presStyleLbl="vennNode1" presStyleIdx="1" presStyleCnt="3" custScaleX="140954" custLinFactNeighborX="24832" custLinFactNeighborY="662"/>
      <dgm:spPr/>
      <dgm:t>
        <a:bodyPr/>
        <a:lstStyle/>
        <a:p>
          <a:endParaRPr lang="fr-FR"/>
        </a:p>
      </dgm:t>
    </dgm:pt>
    <dgm:pt modelId="{A4BC0780-7962-3E47-90DB-B8B94617CFA6}" type="pres">
      <dgm:prSet presAssocID="{642C889B-5631-FA48-8D8F-16AE064CC63C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B55C31-8293-4A49-9C78-A134245936D1}" type="pres">
      <dgm:prSet presAssocID="{1DCE100E-6E21-C94A-B6E3-FED8C274D2BB}" presName="circ3" presStyleLbl="vennNode1" presStyleIdx="2" presStyleCnt="3" custScaleX="141282" custLinFactNeighborX="-21852" custLinFactNeighborY="-1655"/>
      <dgm:spPr/>
      <dgm:t>
        <a:bodyPr/>
        <a:lstStyle/>
        <a:p>
          <a:endParaRPr lang="fr-FR"/>
        </a:p>
      </dgm:t>
    </dgm:pt>
    <dgm:pt modelId="{EEC55FA5-FC88-C34B-9EAC-C6C5C89AB44E}" type="pres">
      <dgm:prSet presAssocID="{1DCE100E-6E21-C94A-B6E3-FED8C274D2B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019ED19-F973-9E4B-9BB0-34B029DFC2DE}" type="presOf" srcId="{642C889B-5631-FA48-8D8F-16AE064CC63C}" destId="{5505134D-FF07-E24A-9360-6DCE2E8C124F}" srcOrd="0" destOrd="0" presId="urn:microsoft.com/office/officeart/2005/8/layout/venn1"/>
    <dgm:cxn modelId="{2713B82D-972B-1B44-BA26-65113FE4B641}" type="presOf" srcId="{FA674D74-13C9-A249-8FF6-0E7B5BAA6823}" destId="{D4BBAC42-D3FC-8E48-AC81-7DB3AB1690FC}" srcOrd="0" destOrd="0" presId="urn:microsoft.com/office/officeart/2005/8/layout/venn1"/>
    <dgm:cxn modelId="{872E045A-C225-3F43-A4C9-E4E40639C7DA}" type="presOf" srcId="{DC58BA24-9972-DC48-B4A9-003B346AF510}" destId="{99DA3181-42AF-AD44-A1C9-9D1119F197B3}" srcOrd="1" destOrd="0" presId="urn:microsoft.com/office/officeart/2005/8/layout/venn1"/>
    <dgm:cxn modelId="{CAD1ABD1-3CC5-B64C-AF07-76D0C8A3772F}" srcId="{FA674D74-13C9-A249-8FF6-0E7B5BAA6823}" destId="{1DCE100E-6E21-C94A-B6E3-FED8C274D2BB}" srcOrd="2" destOrd="0" parTransId="{2B00D0D6-4F4E-9542-994C-9923543B6446}" sibTransId="{1EF26F33-78F5-B046-9CCE-AD78EE581FA5}"/>
    <dgm:cxn modelId="{A5F7DAD5-917A-C94B-945F-B12214DFA4BC}" srcId="{FA674D74-13C9-A249-8FF6-0E7B5BAA6823}" destId="{DC58BA24-9972-DC48-B4A9-003B346AF510}" srcOrd="0" destOrd="0" parTransId="{8AA06AD1-5988-6E4D-8A30-9D082EB4FB8B}" sibTransId="{4205B912-2BBB-0A4D-85F9-2883AD5E21F6}"/>
    <dgm:cxn modelId="{716FA130-90DE-8545-B824-39250594BC34}" srcId="{FA674D74-13C9-A249-8FF6-0E7B5BAA6823}" destId="{642C889B-5631-FA48-8D8F-16AE064CC63C}" srcOrd="1" destOrd="0" parTransId="{61012521-116C-F147-811D-495CF24CE36A}" sibTransId="{F8CD1C96-E363-2143-B6D3-F13F97010AA8}"/>
    <dgm:cxn modelId="{2F5E5B34-6197-6A4D-9EA7-07169A412F09}" type="presOf" srcId="{642C889B-5631-FA48-8D8F-16AE064CC63C}" destId="{A4BC0780-7962-3E47-90DB-B8B94617CFA6}" srcOrd="1" destOrd="0" presId="urn:microsoft.com/office/officeart/2005/8/layout/venn1"/>
    <dgm:cxn modelId="{67AB7DFE-9755-3042-93A0-43806352BCB3}" type="presOf" srcId="{1DCE100E-6E21-C94A-B6E3-FED8C274D2BB}" destId="{42B55C31-8293-4A49-9C78-A134245936D1}" srcOrd="0" destOrd="0" presId="urn:microsoft.com/office/officeart/2005/8/layout/venn1"/>
    <dgm:cxn modelId="{39A1E79D-25F9-4040-9A28-E3291CA24425}" type="presOf" srcId="{1DCE100E-6E21-C94A-B6E3-FED8C274D2BB}" destId="{EEC55FA5-FC88-C34B-9EAC-C6C5C89AB44E}" srcOrd="1" destOrd="0" presId="urn:microsoft.com/office/officeart/2005/8/layout/venn1"/>
    <dgm:cxn modelId="{E75E0C68-32D1-6342-A720-941DE36342EA}" type="presOf" srcId="{DC58BA24-9972-DC48-B4A9-003B346AF510}" destId="{2FD24CC5-E957-B049-9EB8-AA2D6C208009}" srcOrd="0" destOrd="0" presId="urn:microsoft.com/office/officeart/2005/8/layout/venn1"/>
    <dgm:cxn modelId="{BF256660-4BD7-814B-B09F-C2723E84E49F}" type="presParOf" srcId="{D4BBAC42-D3FC-8E48-AC81-7DB3AB1690FC}" destId="{2FD24CC5-E957-B049-9EB8-AA2D6C208009}" srcOrd="0" destOrd="0" presId="urn:microsoft.com/office/officeart/2005/8/layout/venn1"/>
    <dgm:cxn modelId="{EF741A4D-1E8B-B340-9E5D-DC4F5988E912}" type="presParOf" srcId="{D4BBAC42-D3FC-8E48-AC81-7DB3AB1690FC}" destId="{99DA3181-42AF-AD44-A1C9-9D1119F197B3}" srcOrd="1" destOrd="0" presId="urn:microsoft.com/office/officeart/2005/8/layout/venn1"/>
    <dgm:cxn modelId="{2EFD99FB-A76C-6842-912C-36E995656BB7}" type="presParOf" srcId="{D4BBAC42-D3FC-8E48-AC81-7DB3AB1690FC}" destId="{5505134D-FF07-E24A-9360-6DCE2E8C124F}" srcOrd="2" destOrd="0" presId="urn:microsoft.com/office/officeart/2005/8/layout/venn1"/>
    <dgm:cxn modelId="{AD8FC2FD-3514-4048-9C4F-9E9BE34C3147}" type="presParOf" srcId="{D4BBAC42-D3FC-8E48-AC81-7DB3AB1690FC}" destId="{A4BC0780-7962-3E47-90DB-B8B94617CFA6}" srcOrd="3" destOrd="0" presId="urn:microsoft.com/office/officeart/2005/8/layout/venn1"/>
    <dgm:cxn modelId="{44273C23-7ECE-4043-842D-66A789F9AD3C}" type="presParOf" srcId="{D4BBAC42-D3FC-8E48-AC81-7DB3AB1690FC}" destId="{42B55C31-8293-4A49-9C78-A134245936D1}" srcOrd="4" destOrd="0" presId="urn:microsoft.com/office/officeart/2005/8/layout/venn1"/>
    <dgm:cxn modelId="{8B84EE54-D879-F74B-AE75-952718A4784C}" type="presParOf" srcId="{D4BBAC42-D3FC-8E48-AC81-7DB3AB1690FC}" destId="{EEC55FA5-FC88-C34B-9EAC-C6C5C89AB44E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3B7ADC-5B3F-CD45-A582-95872FB7F655}" type="doc">
      <dgm:prSet loTypeId="urn:microsoft.com/office/officeart/2005/8/layout/radial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8DC14BF-0919-A345-967B-E5CAF16F2B2D}">
      <dgm:prSet phldrT="[Texte]"/>
      <dgm:spPr/>
      <dgm:t>
        <a:bodyPr/>
        <a:lstStyle/>
        <a:p>
          <a:r>
            <a:rPr lang="fr-FR" b="1" dirty="0"/>
            <a:t>Centre e-santé CHU</a:t>
          </a:r>
        </a:p>
      </dgm:t>
    </dgm:pt>
    <dgm:pt modelId="{7CAD2BD8-1907-654D-8235-CBAE712FDB5F}" type="parTrans" cxnId="{5230E429-B4E5-A642-A0DE-49F595E9DF07}">
      <dgm:prSet/>
      <dgm:spPr/>
      <dgm:t>
        <a:bodyPr/>
        <a:lstStyle/>
        <a:p>
          <a:endParaRPr lang="fr-FR"/>
        </a:p>
      </dgm:t>
    </dgm:pt>
    <dgm:pt modelId="{D35B8467-4E96-6D44-AFE3-95082BCE2FBD}" type="sibTrans" cxnId="{5230E429-B4E5-A642-A0DE-49F595E9DF07}">
      <dgm:prSet/>
      <dgm:spPr/>
      <dgm:t>
        <a:bodyPr/>
        <a:lstStyle/>
        <a:p>
          <a:endParaRPr lang="fr-FR"/>
        </a:p>
      </dgm:t>
    </dgm:pt>
    <dgm:pt modelId="{58643285-066E-A14D-83CF-8F5764367082}">
      <dgm:prSet phldrT="[Texte]" custT="1"/>
      <dgm:spPr/>
      <dgm:t>
        <a:bodyPr/>
        <a:lstStyle/>
        <a:p>
          <a:r>
            <a:rPr lang="fr-FR" sz="1800" b="1" dirty="0"/>
            <a:t>Hôpitaux GHT</a:t>
          </a:r>
        </a:p>
      </dgm:t>
    </dgm:pt>
    <dgm:pt modelId="{749FD538-C0B8-154F-8B45-D65C83015293}" type="parTrans" cxnId="{8AAD9F1F-CCB7-784C-8785-CF195FAC4EA0}">
      <dgm:prSet/>
      <dgm:spPr/>
      <dgm:t>
        <a:bodyPr/>
        <a:lstStyle/>
        <a:p>
          <a:endParaRPr lang="fr-FR"/>
        </a:p>
      </dgm:t>
    </dgm:pt>
    <dgm:pt modelId="{2FC2DB98-DF3E-5F45-A11B-09D78AECF2AF}" type="sibTrans" cxnId="{8AAD9F1F-CCB7-784C-8785-CF195FAC4EA0}">
      <dgm:prSet/>
      <dgm:spPr/>
      <dgm:t>
        <a:bodyPr/>
        <a:lstStyle/>
        <a:p>
          <a:endParaRPr lang="fr-FR"/>
        </a:p>
      </dgm:t>
    </dgm:pt>
    <dgm:pt modelId="{2FD605C2-447A-9B4A-B849-2F61F9439CAC}">
      <dgm:prSet phldrT="[Texte]" custT="1"/>
      <dgm:spPr/>
      <dgm:t>
        <a:bodyPr/>
        <a:lstStyle/>
        <a:p>
          <a:r>
            <a:rPr lang="fr-FR" sz="1800" b="1" dirty="0"/>
            <a:t>Centre  gériatrie</a:t>
          </a:r>
        </a:p>
        <a:p>
          <a:r>
            <a:rPr lang="fr-FR" sz="1800" b="1" dirty="0"/>
            <a:t>EHPAD</a:t>
          </a:r>
        </a:p>
      </dgm:t>
    </dgm:pt>
    <dgm:pt modelId="{4A85A72F-92A3-C341-A343-5F75E0291057}" type="parTrans" cxnId="{6878AE67-AEDA-7A46-8A33-A8318D933DD9}">
      <dgm:prSet/>
      <dgm:spPr/>
      <dgm:t>
        <a:bodyPr/>
        <a:lstStyle/>
        <a:p>
          <a:endParaRPr lang="fr-FR"/>
        </a:p>
      </dgm:t>
    </dgm:pt>
    <dgm:pt modelId="{92CC51AE-BE35-6544-A467-23DFFE26B769}" type="sibTrans" cxnId="{6878AE67-AEDA-7A46-8A33-A8318D933DD9}">
      <dgm:prSet/>
      <dgm:spPr/>
      <dgm:t>
        <a:bodyPr/>
        <a:lstStyle/>
        <a:p>
          <a:endParaRPr lang="fr-FR"/>
        </a:p>
      </dgm:t>
    </dgm:pt>
    <dgm:pt modelId="{217A9A1E-8D4B-3E43-A825-2B30D53E9136}">
      <dgm:prSet phldrT="[Texte]" custT="1"/>
      <dgm:spPr/>
      <dgm:t>
        <a:bodyPr/>
        <a:lstStyle/>
        <a:p>
          <a:r>
            <a:rPr lang="fr-FR" sz="1600" b="1" dirty="0"/>
            <a:t>Partenaires de santé</a:t>
          </a:r>
        </a:p>
      </dgm:t>
    </dgm:pt>
    <dgm:pt modelId="{966771EB-8633-9F4C-8799-9940F196D18C}" type="parTrans" cxnId="{002DEA5F-66FB-0D44-AC8A-B240CA394B7E}">
      <dgm:prSet/>
      <dgm:spPr/>
      <dgm:t>
        <a:bodyPr/>
        <a:lstStyle/>
        <a:p>
          <a:endParaRPr lang="fr-FR"/>
        </a:p>
      </dgm:t>
    </dgm:pt>
    <dgm:pt modelId="{93F8ADD4-EDD8-E64B-8373-7BE16D8048EC}" type="sibTrans" cxnId="{002DEA5F-66FB-0D44-AC8A-B240CA394B7E}">
      <dgm:prSet/>
      <dgm:spPr/>
      <dgm:t>
        <a:bodyPr/>
        <a:lstStyle/>
        <a:p>
          <a:endParaRPr lang="fr-FR"/>
        </a:p>
      </dgm:t>
    </dgm:pt>
    <dgm:pt modelId="{51DFE3D0-8392-C747-9715-DF2C015227F4}">
      <dgm:prSet phldrT="[Texte]" custT="1"/>
      <dgm:spPr/>
      <dgm:t>
        <a:bodyPr/>
        <a:lstStyle/>
        <a:p>
          <a:r>
            <a:rPr lang="fr-FR" sz="2400" b="1" dirty="0"/>
            <a:t>MSP</a:t>
          </a:r>
          <a:endParaRPr lang="fr-FR" sz="1500" b="1" dirty="0"/>
        </a:p>
      </dgm:t>
    </dgm:pt>
    <dgm:pt modelId="{DBFBAA81-42B2-F54E-AA8C-3EE3A69260AA}" type="parTrans" cxnId="{4A16F783-38DD-E34C-B7D3-61C9623FA1A8}">
      <dgm:prSet/>
      <dgm:spPr/>
      <dgm:t>
        <a:bodyPr/>
        <a:lstStyle/>
        <a:p>
          <a:endParaRPr lang="fr-FR"/>
        </a:p>
      </dgm:t>
    </dgm:pt>
    <dgm:pt modelId="{23D87C04-31EA-614C-BA9F-32F573025F34}" type="sibTrans" cxnId="{4A16F783-38DD-E34C-B7D3-61C9623FA1A8}">
      <dgm:prSet/>
      <dgm:spPr/>
      <dgm:t>
        <a:bodyPr/>
        <a:lstStyle/>
        <a:p>
          <a:endParaRPr lang="fr-FR"/>
        </a:p>
      </dgm:t>
    </dgm:pt>
    <dgm:pt modelId="{5922DFA0-8816-AB47-A654-74100F6E0A71}" type="pres">
      <dgm:prSet presAssocID="{E83B7ADC-5B3F-CD45-A582-95872FB7F655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09FF616-5BA6-A749-B1BD-7AD9C900F0F7}" type="pres">
      <dgm:prSet presAssocID="{48DC14BF-0919-A345-967B-E5CAF16F2B2D}" presName="centerShape" presStyleLbl="node0" presStyleIdx="0" presStyleCnt="1"/>
      <dgm:spPr/>
      <dgm:t>
        <a:bodyPr/>
        <a:lstStyle/>
        <a:p>
          <a:endParaRPr lang="fr-FR"/>
        </a:p>
      </dgm:t>
    </dgm:pt>
    <dgm:pt modelId="{D550F85C-358F-4D4D-9D99-4D355636FFFC}" type="pres">
      <dgm:prSet presAssocID="{749FD538-C0B8-154F-8B45-D65C83015293}" presName="parTrans" presStyleLbl="sibTrans2D1" presStyleIdx="0" presStyleCnt="4"/>
      <dgm:spPr/>
      <dgm:t>
        <a:bodyPr/>
        <a:lstStyle/>
        <a:p>
          <a:endParaRPr lang="fr-FR"/>
        </a:p>
      </dgm:t>
    </dgm:pt>
    <dgm:pt modelId="{69EA4E4C-94FB-AF4B-85F2-1DB72E9D88DC}" type="pres">
      <dgm:prSet presAssocID="{749FD538-C0B8-154F-8B45-D65C83015293}" presName="connectorText" presStyleLbl="sibTrans2D1" presStyleIdx="0" presStyleCnt="4"/>
      <dgm:spPr/>
      <dgm:t>
        <a:bodyPr/>
        <a:lstStyle/>
        <a:p>
          <a:endParaRPr lang="fr-FR"/>
        </a:p>
      </dgm:t>
    </dgm:pt>
    <dgm:pt modelId="{8BE652F3-3A7C-C14B-83D4-5475B58DD50B}" type="pres">
      <dgm:prSet presAssocID="{58643285-066E-A14D-83CF-8F576436708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E4B1C3-9848-B742-94DF-3D3940BCAFF9}" type="pres">
      <dgm:prSet presAssocID="{4A85A72F-92A3-C341-A343-5F75E0291057}" presName="parTrans" presStyleLbl="sibTrans2D1" presStyleIdx="1" presStyleCnt="4"/>
      <dgm:spPr/>
      <dgm:t>
        <a:bodyPr/>
        <a:lstStyle/>
        <a:p>
          <a:endParaRPr lang="fr-FR"/>
        </a:p>
      </dgm:t>
    </dgm:pt>
    <dgm:pt modelId="{AF5FA92D-488C-5446-8FD2-83FB6117E651}" type="pres">
      <dgm:prSet presAssocID="{4A85A72F-92A3-C341-A343-5F75E0291057}" presName="connectorText" presStyleLbl="sibTrans2D1" presStyleIdx="1" presStyleCnt="4"/>
      <dgm:spPr/>
      <dgm:t>
        <a:bodyPr/>
        <a:lstStyle/>
        <a:p>
          <a:endParaRPr lang="fr-FR"/>
        </a:p>
      </dgm:t>
    </dgm:pt>
    <dgm:pt modelId="{3D7D4C47-549A-7042-9CD6-73C0CA4FAB3C}" type="pres">
      <dgm:prSet presAssocID="{2FD605C2-447A-9B4A-B849-2F61F9439CAC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8D56017-1228-1144-B0DE-020C06C04FE5}" type="pres">
      <dgm:prSet presAssocID="{966771EB-8633-9F4C-8799-9940F196D18C}" presName="parTrans" presStyleLbl="sibTrans2D1" presStyleIdx="2" presStyleCnt="4"/>
      <dgm:spPr/>
      <dgm:t>
        <a:bodyPr/>
        <a:lstStyle/>
        <a:p>
          <a:endParaRPr lang="fr-FR"/>
        </a:p>
      </dgm:t>
    </dgm:pt>
    <dgm:pt modelId="{6EF280A6-4894-E244-B841-06CF7300F323}" type="pres">
      <dgm:prSet presAssocID="{966771EB-8633-9F4C-8799-9940F196D18C}" presName="connectorText" presStyleLbl="sibTrans2D1" presStyleIdx="2" presStyleCnt="4"/>
      <dgm:spPr/>
      <dgm:t>
        <a:bodyPr/>
        <a:lstStyle/>
        <a:p>
          <a:endParaRPr lang="fr-FR"/>
        </a:p>
      </dgm:t>
    </dgm:pt>
    <dgm:pt modelId="{CE3FD193-C74E-DA49-B78B-AB07AF2013E2}" type="pres">
      <dgm:prSet presAssocID="{217A9A1E-8D4B-3E43-A825-2B30D53E9136}" presName="node" presStyleLbl="node1" presStyleIdx="2" presStyleCnt="4" custScaleX="10990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967D3D3-20F3-C64D-91BF-A15633393B42}" type="pres">
      <dgm:prSet presAssocID="{DBFBAA81-42B2-F54E-AA8C-3EE3A69260AA}" presName="parTrans" presStyleLbl="sibTrans2D1" presStyleIdx="3" presStyleCnt="4"/>
      <dgm:spPr/>
      <dgm:t>
        <a:bodyPr/>
        <a:lstStyle/>
        <a:p>
          <a:endParaRPr lang="fr-FR"/>
        </a:p>
      </dgm:t>
    </dgm:pt>
    <dgm:pt modelId="{269C5B47-BB51-3845-B919-75FF371D267B}" type="pres">
      <dgm:prSet presAssocID="{DBFBAA81-42B2-F54E-AA8C-3EE3A69260AA}" presName="connectorText" presStyleLbl="sibTrans2D1" presStyleIdx="3" presStyleCnt="4"/>
      <dgm:spPr/>
      <dgm:t>
        <a:bodyPr/>
        <a:lstStyle/>
        <a:p>
          <a:endParaRPr lang="fr-FR"/>
        </a:p>
      </dgm:t>
    </dgm:pt>
    <dgm:pt modelId="{0F609CB6-6895-7A4B-9DC5-8EB40BF682EE}" type="pres">
      <dgm:prSet presAssocID="{51DFE3D0-8392-C747-9715-DF2C015227F4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9026DEF4-C795-274C-A65E-0BD8A633DFE2}" type="presOf" srcId="{DBFBAA81-42B2-F54E-AA8C-3EE3A69260AA}" destId="{269C5B47-BB51-3845-B919-75FF371D267B}" srcOrd="1" destOrd="0" presId="urn:microsoft.com/office/officeart/2005/8/layout/radial5"/>
    <dgm:cxn modelId="{6878AE67-AEDA-7A46-8A33-A8318D933DD9}" srcId="{48DC14BF-0919-A345-967B-E5CAF16F2B2D}" destId="{2FD605C2-447A-9B4A-B849-2F61F9439CAC}" srcOrd="1" destOrd="0" parTransId="{4A85A72F-92A3-C341-A343-5F75E0291057}" sibTransId="{92CC51AE-BE35-6544-A467-23DFFE26B769}"/>
    <dgm:cxn modelId="{B4F64658-9635-8549-857B-0E4653131CFD}" type="presOf" srcId="{217A9A1E-8D4B-3E43-A825-2B30D53E9136}" destId="{CE3FD193-C74E-DA49-B78B-AB07AF2013E2}" srcOrd="0" destOrd="0" presId="urn:microsoft.com/office/officeart/2005/8/layout/radial5"/>
    <dgm:cxn modelId="{2397D94D-6D20-9E4A-B562-E317B1F75E3B}" type="presOf" srcId="{749FD538-C0B8-154F-8B45-D65C83015293}" destId="{D550F85C-358F-4D4D-9D99-4D355636FFFC}" srcOrd="0" destOrd="0" presId="urn:microsoft.com/office/officeart/2005/8/layout/radial5"/>
    <dgm:cxn modelId="{41CA30A4-AF29-2F46-A9FD-62A96990B367}" type="presOf" srcId="{966771EB-8633-9F4C-8799-9940F196D18C}" destId="{78D56017-1228-1144-B0DE-020C06C04FE5}" srcOrd="0" destOrd="0" presId="urn:microsoft.com/office/officeart/2005/8/layout/radial5"/>
    <dgm:cxn modelId="{1AF783E3-0E89-4146-AD69-9BB808157CF4}" type="presOf" srcId="{4A85A72F-92A3-C341-A343-5F75E0291057}" destId="{AF5FA92D-488C-5446-8FD2-83FB6117E651}" srcOrd="1" destOrd="0" presId="urn:microsoft.com/office/officeart/2005/8/layout/radial5"/>
    <dgm:cxn modelId="{99630D8B-D4FE-F34A-AE85-D369BB011709}" type="presOf" srcId="{48DC14BF-0919-A345-967B-E5CAF16F2B2D}" destId="{409FF616-5BA6-A749-B1BD-7AD9C900F0F7}" srcOrd="0" destOrd="0" presId="urn:microsoft.com/office/officeart/2005/8/layout/radial5"/>
    <dgm:cxn modelId="{D1AE8791-234F-7447-A83A-3873E1CDB354}" type="presOf" srcId="{DBFBAA81-42B2-F54E-AA8C-3EE3A69260AA}" destId="{D967D3D3-20F3-C64D-91BF-A15633393B42}" srcOrd="0" destOrd="0" presId="urn:microsoft.com/office/officeart/2005/8/layout/radial5"/>
    <dgm:cxn modelId="{96F72688-B0DA-E149-980C-DD1F697C9203}" type="presOf" srcId="{966771EB-8633-9F4C-8799-9940F196D18C}" destId="{6EF280A6-4894-E244-B841-06CF7300F323}" srcOrd="1" destOrd="0" presId="urn:microsoft.com/office/officeart/2005/8/layout/radial5"/>
    <dgm:cxn modelId="{7E5256E5-9820-2F40-8F2D-ED2DA0C5FB23}" type="presOf" srcId="{2FD605C2-447A-9B4A-B849-2F61F9439CAC}" destId="{3D7D4C47-549A-7042-9CD6-73C0CA4FAB3C}" srcOrd="0" destOrd="0" presId="urn:microsoft.com/office/officeart/2005/8/layout/radial5"/>
    <dgm:cxn modelId="{002DEA5F-66FB-0D44-AC8A-B240CA394B7E}" srcId="{48DC14BF-0919-A345-967B-E5CAF16F2B2D}" destId="{217A9A1E-8D4B-3E43-A825-2B30D53E9136}" srcOrd="2" destOrd="0" parTransId="{966771EB-8633-9F4C-8799-9940F196D18C}" sibTransId="{93F8ADD4-EDD8-E64B-8373-7BE16D8048EC}"/>
    <dgm:cxn modelId="{5230E429-B4E5-A642-A0DE-49F595E9DF07}" srcId="{E83B7ADC-5B3F-CD45-A582-95872FB7F655}" destId="{48DC14BF-0919-A345-967B-E5CAF16F2B2D}" srcOrd="0" destOrd="0" parTransId="{7CAD2BD8-1907-654D-8235-CBAE712FDB5F}" sibTransId="{D35B8467-4E96-6D44-AFE3-95082BCE2FBD}"/>
    <dgm:cxn modelId="{FD867C81-9F15-794C-B21C-0CEB03E1A4F0}" type="presOf" srcId="{E83B7ADC-5B3F-CD45-A582-95872FB7F655}" destId="{5922DFA0-8816-AB47-A654-74100F6E0A71}" srcOrd="0" destOrd="0" presId="urn:microsoft.com/office/officeart/2005/8/layout/radial5"/>
    <dgm:cxn modelId="{0D1075AD-B9EA-0546-A29C-D5F67C58E15C}" type="presOf" srcId="{58643285-066E-A14D-83CF-8F5764367082}" destId="{8BE652F3-3A7C-C14B-83D4-5475B58DD50B}" srcOrd="0" destOrd="0" presId="urn:microsoft.com/office/officeart/2005/8/layout/radial5"/>
    <dgm:cxn modelId="{35257038-E28F-FD4A-9442-BBCB6046E920}" type="presOf" srcId="{4A85A72F-92A3-C341-A343-5F75E0291057}" destId="{7FE4B1C3-9848-B742-94DF-3D3940BCAFF9}" srcOrd="0" destOrd="0" presId="urn:microsoft.com/office/officeart/2005/8/layout/radial5"/>
    <dgm:cxn modelId="{8AAD9F1F-CCB7-784C-8785-CF195FAC4EA0}" srcId="{48DC14BF-0919-A345-967B-E5CAF16F2B2D}" destId="{58643285-066E-A14D-83CF-8F5764367082}" srcOrd="0" destOrd="0" parTransId="{749FD538-C0B8-154F-8B45-D65C83015293}" sibTransId="{2FC2DB98-DF3E-5F45-A11B-09D78AECF2AF}"/>
    <dgm:cxn modelId="{F9FC84A5-5835-C143-9DC5-79DEAA93BB9C}" type="presOf" srcId="{51DFE3D0-8392-C747-9715-DF2C015227F4}" destId="{0F609CB6-6895-7A4B-9DC5-8EB40BF682EE}" srcOrd="0" destOrd="0" presId="urn:microsoft.com/office/officeart/2005/8/layout/radial5"/>
    <dgm:cxn modelId="{4A16F783-38DD-E34C-B7D3-61C9623FA1A8}" srcId="{48DC14BF-0919-A345-967B-E5CAF16F2B2D}" destId="{51DFE3D0-8392-C747-9715-DF2C015227F4}" srcOrd="3" destOrd="0" parTransId="{DBFBAA81-42B2-F54E-AA8C-3EE3A69260AA}" sibTransId="{23D87C04-31EA-614C-BA9F-32F573025F34}"/>
    <dgm:cxn modelId="{EADBEB82-D2E5-EF4B-86F2-5A6DAE6F4387}" type="presOf" srcId="{749FD538-C0B8-154F-8B45-D65C83015293}" destId="{69EA4E4C-94FB-AF4B-85F2-1DB72E9D88DC}" srcOrd="1" destOrd="0" presId="urn:microsoft.com/office/officeart/2005/8/layout/radial5"/>
    <dgm:cxn modelId="{B415F5C5-BDEC-C44B-8231-137DF8C65A1A}" type="presParOf" srcId="{5922DFA0-8816-AB47-A654-74100F6E0A71}" destId="{409FF616-5BA6-A749-B1BD-7AD9C900F0F7}" srcOrd="0" destOrd="0" presId="urn:microsoft.com/office/officeart/2005/8/layout/radial5"/>
    <dgm:cxn modelId="{92FF3596-48AA-AA47-A7AD-A29CCFFA3E03}" type="presParOf" srcId="{5922DFA0-8816-AB47-A654-74100F6E0A71}" destId="{D550F85C-358F-4D4D-9D99-4D355636FFFC}" srcOrd="1" destOrd="0" presId="urn:microsoft.com/office/officeart/2005/8/layout/radial5"/>
    <dgm:cxn modelId="{8FD86607-0D05-0345-A987-4DBDEFEFCD98}" type="presParOf" srcId="{D550F85C-358F-4D4D-9D99-4D355636FFFC}" destId="{69EA4E4C-94FB-AF4B-85F2-1DB72E9D88DC}" srcOrd="0" destOrd="0" presId="urn:microsoft.com/office/officeart/2005/8/layout/radial5"/>
    <dgm:cxn modelId="{1EC6D094-E604-9D44-A2BA-B6329B9694CB}" type="presParOf" srcId="{5922DFA0-8816-AB47-A654-74100F6E0A71}" destId="{8BE652F3-3A7C-C14B-83D4-5475B58DD50B}" srcOrd="2" destOrd="0" presId="urn:microsoft.com/office/officeart/2005/8/layout/radial5"/>
    <dgm:cxn modelId="{B9E0F653-1AE6-C944-81A6-A553C534EA5D}" type="presParOf" srcId="{5922DFA0-8816-AB47-A654-74100F6E0A71}" destId="{7FE4B1C3-9848-B742-94DF-3D3940BCAFF9}" srcOrd="3" destOrd="0" presId="urn:microsoft.com/office/officeart/2005/8/layout/radial5"/>
    <dgm:cxn modelId="{341833AC-E50F-CC42-9458-AF3467C438BE}" type="presParOf" srcId="{7FE4B1C3-9848-B742-94DF-3D3940BCAFF9}" destId="{AF5FA92D-488C-5446-8FD2-83FB6117E651}" srcOrd="0" destOrd="0" presId="urn:microsoft.com/office/officeart/2005/8/layout/radial5"/>
    <dgm:cxn modelId="{ED33A903-2685-C441-9321-82F873DB3A5B}" type="presParOf" srcId="{5922DFA0-8816-AB47-A654-74100F6E0A71}" destId="{3D7D4C47-549A-7042-9CD6-73C0CA4FAB3C}" srcOrd="4" destOrd="0" presId="urn:microsoft.com/office/officeart/2005/8/layout/radial5"/>
    <dgm:cxn modelId="{1CD35E41-9791-7B45-9575-A214784AA6B0}" type="presParOf" srcId="{5922DFA0-8816-AB47-A654-74100F6E0A71}" destId="{78D56017-1228-1144-B0DE-020C06C04FE5}" srcOrd="5" destOrd="0" presId="urn:microsoft.com/office/officeart/2005/8/layout/radial5"/>
    <dgm:cxn modelId="{58244AC9-BE91-EB4A-9A59-1E4244A024AF}" type="presParOf" srcId="{78D56017-1228-1144-B0DE-020C06C04FE5}" destId="{6EF280A6-4894-E244-B841-06CF7300F323}" srcOrd="0" destOrd="0" presId="urn:microsoft.com/office/officeart/2005/8/layout/radial5"/>
    <dgm:cxn modelId="{06219BB3-164E-644F-BFC1-33FBA5D98E36}" type="presParOf" srcId="{5922DFA0-8816-AB47-A654-74100F6E0A71}" destId="{CE3FD193-C74E-DA49-B78B-AB07AF2013E2}" srcOrd="6" destOrd="0" presId="urn:microsoft.com/office/officeart/2005/8/layout/radial5"/>
    <dgm:cxn modelId="{BCECDBCD-1F25-DB4B-BC61-8E53B03C33F4}" type="presParOf" srcId="{5922DFA0-8816-AB47-A654-74100F6E0A71}" destId="{D967D3D3-20F3-C64D-91BF-A15633393B42}" srcOrd="7" destOrd="0" presId="urn:microsoft.com/office/officeart/2005/8/layout/radial5"/>
    <dgm:cxn modelId="{F6D893B8-322C-3041-927E-1E511769DF78}" type="presParOf" srcId="{D967D3D3-20F3-C64D-91BF-A15633393B42}" destId="{269C5B47-BB51-3845-B919-75FF371D267B}" srcOrd="0" destOrd="0" presId="urn:microsoft.com/office/officeart/2005/8/layout/radial5"/>
    <dgm:cxn modelId="{978E6208-347E-4440-ABD2-7E47CBEA7755}" type="presParOf" srcId="{5922DFA0-8816-AB47-A654-74100F6E0A71}" destId="{0F609CB6-6895-7A4B-9DC5-8EB40BF682EE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D24CC5-E957-B049-9EB8-AA2D6C208009}">
      <dsp:nvSpPr>
        <dsp:cNvPr id="0" name=""/>
        <dsp:cNvSpPr/>
      </dsp:nvSpPr>
      <dsp:spPr>
        <a:xfrm>
          <a:off x="2852878" y="0"/>
          <a:ext cx="5015753" cy="33109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800" b="1" kern="1200" dirty="0">
              <a:solidFill>
                <a:srgbClr val="FFFF00"/>
              </a:solidFill>
            </a:rPr>
            <a:t>Nouvelles pratiques Organisation des professionnels de santé</a:t>
          </a:r>
        </a:p>
      </dsp:txBody>
      <dsp:txXfrm>
        <a:off x="3521645" y="579413"/>
        <a:ext cx="3678219" cy="1489921"/>
      </dsp:txXfrm>
    </dsp:sp>
    <dsp:sp modelId="{5505134D-FF07-E24A-9360-6DCE2E8C124F}">
      <dsp:nvSpPr>
        <dsp:cNvPr id="0" name=""/>
        <dsp:cNvSpPr/>
      </dsp:nvSpPr>
      <dsp:spPr>
        <a:xfrm>
          <a:off x="4916360" y="2312034"/>
          <a:ext cx="4866065" cy="34522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>
              <a:solidFill>
                <a:srgbClr val="FFFF00"/>
              </a:solidFill>
            </a:rPr>
            <a:t>Garanties juridiques par les autorités sanitaires</a:t>
          </a:r>
        </a:p>
      </dsp:txBody>
      <dsp:txXfrm>
        <a:off x="6404565" y="3203862"/>
        <a:ext cx="2919639" cy="1898729"/>
      </dsp:txXfrm>
    </dsp:sp>
    <dsp:sp modelId="{42B55C31-8293-4A49-9C78-A134245936D1}">
      <dsp:nvSpPr>
        <dsp:cNvPr id="0" name=""/>
        <dsp:cNvSpPr/>
      </dsp:nvSpPr>
      <dsp:spPr>
        <a:xfrm>
          <a:off x="807693" y="2232046"/>
          <a:ext cx="4877388" cy="345223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b="1" kern="1200" dirty="0">
              <a:solidFill>
                <a:srgbClr val="FFFF00"/>
              </a:solidFill>
            </a:rPr>
            <a:t>Solutions industrielles innovantes adaptées </a:t>
          </a:r>
        </a:p>
      </dsp:txBody>
      <dsp:txXfrm>
        <a:off x="1266980" y="3123873"/>
        <a:ext cx="2926433" cy="18987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9FF616-5BA6-A749-B1BD-7AD9C900F0F7}">
      <dsp:nvSpPr>
        <dsp:cNvPr id="0" name=""/>
        <dsp:cNvSpPr/>
      </dsp:nvSpPr>
      <dsp:spPr>
        <a:xfrm>
          <a:off x="4589637" y="1937672"/>
          <a:ext cx="1157030" cy="115703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Centre e-santé CHU</a:t>
          </a:r>
        </a:p>
      </dsp:txBody>
      <dsp:txXfrm>
        <a:off x="4759080" y="2107115"/>
        <a:ext cx="818144" cy="818144"/>
      </dsp:txXfrm>
    </dsp:sp>
    <dsp:sp modelId="{D550F85C-358F-4D4D-9D99-4D355636FFFC}">
      <dsp:nvSpPr>
        <dsp:cNvPr id="0" name=""/>
        <dsp:cNvSpPr/>
      </dsp:nvSpPr>
      <dsp:spPr>
        <a:xfrm rot="16200000">
          <a:off x="5005959" y="1416032"/>
          <a:ext cx="324387" cy="449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054617" y="1554608"/>
        <a:ext cx="227071" cy="269752"/>
      </dsp:txXfrm>
    </dsp:sp>
    <dsp:sp modelId="{8BE652F3-3A7C-C14B-83D4-5475B58DD50B}">
      <dsp:nvSpPr>
        <dsp:cNvPr id="0" name=""/>
        <dsp:cNvSpPr/>
      </dsp:nvSpPr>
      <dsp:spPr>
        <a:xfrm>
          <a:off x="4506992" y="3300"/>
          <a:ext cx="1322320" cy="1322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Hôpitaux GHT</a:t>
          </a:r>
        </a:p>
      </dsp:txBody>
      <dsp:txXfrm>
        <a:off x="4700641" y="196949"/>
        <a:ext cx="935022" cy="935022"/>
      </dsp:txXfrm>
    </dsp:sp>
    <dsp:sp modelId="{7FE4B1C3-9848-B742-94DF-3D3940BCAFF9}">
      <dsp:nvSpPr>
        <dsp:cNvPr id="0" name=""/>
        <dsp:cNvSpPr/>
      </dsp:nvSpPr>
      <dsp:spPr>
        <a:xfrm>
          <a:off x="5881319" y="2291393"/>
          <a:ext cx="324387" cy="449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881319" y="2381311"/>
        <a:ext cx="227071" cy="269752"/>
      </dsp:txXfrm>
    </dsp:sp>
    <dsp:sp modelId="{3D7D4C47-549A-7042-9CD6-73C0CA4FAB3C}">
      <dsp:nvSpPr>
        <dsp:cNvPr id="0" name=""/>
        <dsp:cNvSpPr/>
      </dsp:nvSpPr>
      <dsp:spPr>
        <a:xfrm>
          <a:off x="6358719" y="1855027"/>
          <a:ext cx="1322320" cy="1322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Centre  gériatrie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800" b="1" kern="1200" dirty="0"/>
            <a:t>EHPAD</a:t>
          </a:r>
        </a:p>
      </dsp:txBody>
      <dsp:txXfrm>
        <a:off x="6552368" y="2048676"/>
        <a:ext cx="935022" cy="935022"/>
      </dsp:txXfrm>
    </dsp:sp>
    <dsp:sp modelId="{78D56017-1228-1144-B0DE-020C06C04FE5}">
      <dsp:nvSpPr>
        <dsp:cNvPr id="0" name=""/>
        <dsp:cNvSpPr/>
      </dsp:nvSpPr>
      <dsp:spPr>
        <a:xfrm rot="5400000">
          <a:off x="5005959" y="3166753"/>
          <a:ext cx="324387" cy="449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>
        <a:off x="5054617" y="3208013"/>
        <a:ext cx="227071" cy="269752"/>
      </dsp:txXfrm>
    </dsp:sp>
    <dsp:sp modelId="{CE3FD193-C74E-DA49-B78B-AB07AF2013E2}">
      <dsp:nvSpPr>
        <dsp:cNvPr id="0" name=""/>
        <dsp:cNvSpPr/>
      </dsp:nvSpPr>
      <dsp:spPr>
        <a:xfrm>
          <a:off x="4441504" y="3706754"/>
          <a:ext cx="1453296" cy="1322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600" b="1" kern="1200" dirty="0"/>
            <a:t>Partenaires de santé</a:t>
          </a:r>
        </a:p>
      </dsp:txBody>
      <dsp:txXfrm>
        <a:off x="4654334" y="3900403"/>
        <a:ext cx="1027636" cy="935022"/>
      </dsp:txXfrm>
    </dsp:sp>
    <dsp:sp modelId="{D967D3D3-20F3-C64D-91BF-A15633393B42}">
      <dsp:nvSpPr>
        <dsp:cNvPr id="0" name=""/>
        <dsp:cNvSpPr/>
      </dsp:nvSpPr>
      <dsp:spPr>
        <a:xfrm rot="10800000">
          <a:off x="4130599" y="2291393"/>
          <a:ext cx="324387" cy="44958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FR" sz="1400" kern="1200"/>
        </a:p>
      </dsp:txBody>
      <dsp:txXfrm rot="10800000">
        <a:off x="4227915" y="2381311"/>
        <a:ext cx="227071" cy="269752"/>
      </dsp:txXfrm>
    </dsp:sp>
    <dsp:sp modelId="{0F609CB6-6895-7A4B-9DC5-8EB40BF682EE}">
      <dsp:nvSpPr>
        <dsp:cNvPr id="0" name=""/>
        <dsp:cNvSpPr/>
      </dsp:nvSpPr>
      <dsp:spPr>
        <a:xfrm>
          <a:off x="2655265" y="1855027"/>
          <a:ext cx="1322320" cy="132232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400" b="1" kern="1200" dirty="0"/>
            <a:t>MSP</a:t>
          </a:r>
          <a:endParaRPr lang="fr-FR" sz="1500" b="1" kern="1200" dirty="0"/>
        </a:p>
      </dsp:txBody>
      <dsp:txXfrm>
        <a:off x="2848914" y="2048676"/>
        <a:ext cx="935022" cy="935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434F83C-6BAA-B04A-9AEF-CA919446DD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18C2C32E-59B9-1447-A97F-6DADF98B61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0214839F-4B65-854B-A4CD-2928FCACC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174572E-B031-9C45-A4CE-7FCBBBA27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16F79D6-BCDA-BF4E-92CD-4E4D8E13A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11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99DCE84-7ECE-C44C-8FAE-6551F1DD7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CDE2CDD0-78CA-9B49-A9C9-988D4384A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B281A041-B2FA-9749-8C39-B47A51D8C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91307546-9396-FC43-B696-DD6B1D8FD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10CEB0A3-053A-3B4D-85EA-D1BBED396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182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xmlns="" id="{52E3F5CE-A394-9B41-B583-30C4DDA194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xmlns="" id="{A13A1E41-1D37-8A4C-A101-32585C72C7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4AD94BC-8B59-B344-98B5-1FB5DCBBE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B7DDD67C-C91A-2F41-B837-770149EA5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AB361128-49F7-3941-BF4A-F91BA116A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7438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86B0728-E879-6940-B3A7-AD99B7BB63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EC77FF7-038E-0949-B85C-DB97D89AE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53686EDE-961C-EC4D-889D-471C19823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E36C46BB-0E68-EC48-9E76-1913240BD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9E9ED1AF-5EF9-C646-B95A-2399BEB6D8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873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27C9D77-F2D9-B74F-989A-308D59CE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CED58DCF-D32A-AC40-AB45-64ABF406B5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34B058B4-08D7-F141-A9C6-A6508C13D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576D1F87-26EC-614F-AB1A-9A466F97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8A3D2D1E-D8F1-2E4F-8743-D8096E32A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8674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91AAC39-CA7F-E14A-9E48-953D33FE9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0DA3F756-1468-E64E-A2BF-92828D5FFA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A55BC782-09E7-8341-BD93-FAD5106FB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AD6571A6-49F3-204A-A57B-FD2B0846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52767B73-477A-5A48-AFF8-2C4CF66B5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C67D38B3-86A8-4244-944E-B8C447125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2130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4DD4C77A-DC11-1D44-B774-6FE6808B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5A6076A1-63C4-E246-8070-5C70EEA675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xmlns="" id="{BA4B8F61-6D5B-C747-82B2-3C636E3E67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xmlns="" id="{86DCAB0A-9F9A-4B41-9799-14F1CE2976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xmlns="" id="{0FAED670-C852-1846-AA6C-045BC1559A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xmlns="" id="{93C672F7-A6A4-764E-82DA-B9D20E31B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xmlns="" id="{2322DDA0-DC7B-A347-B350-1384472D7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xmlns="" id="{324EB7DA-A9F1-B840-ACF3-1E0844A9F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849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A2EB8F3-855F-F84D-A80B-E72315577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xmlns="" id="{B7AC5DDD-2170-6F46-8FE7-E75F7FC68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xmlns="" id="{B7240520-F01E-6A4D-BFD6-33A6638E4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xmlns="" id="{07DC0BCF-F4F1-B248-B81B-499C844E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135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xmlns="" id="{A93F2C9B-913E-EC4E-88DC-B41F03294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xmlns="" id="{3BE5382F-4C1A-3144-ADC6-69BA4AB9D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xmlns="" id="{246399CC-43D6-7A43-8DEB-27B600FB9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63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2065A2D9-9EA2-2F42-B4DB-D09C5EB67D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68052556-B9AD-CC42-9135-B2D3BD5F7F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32A80861-09C0-F447-AC6E-D3B434A98F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D3553FB3-71D8-3D4E-BDE7-60A010683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E9252AD7-4095-6D4E-99BE-F56FE57A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9554357B-C92F-EE4C-8569-ECBB00C74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8005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DA2FFFF2-7538-1549-8FD4-1B90F3076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xmlns="" id="{D21FE61D-58DB-3E44-A690-BA62E688E2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8BEAF751-B943-7F40-861C-03AF302750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xmlns="" id="{05F2E435-DC1A-8D47-BE93-A8A70EBBD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xmlns="" id="{2DE056E1-E655-394F-A9A9-47AE9D647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xmlns="" id="{B04978A1-E277-B14F-B538-47B4B6A2E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144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xmlns="" id="{706DE2E6-4DB5-2749-A6A2-FBC2362DD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xmlns="" id="{701FE8D0-78A8-E647-AFBF-582BED842A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xmlns="" id="{CE58FBDE-33F0-7348-BACA-20E08AB019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09C67-7EA6-534E-9566-4A859B2B20F9}" type="datetimeFigureOut">
              <a:rPr lang="fr-FR" smtClean="0"/>
              <a:t>03/07/2019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xmlns="" id="{28735EF3-687D-674F-A845-47F73D4509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xmlns="" id="{68AB2936-98AE-734D-83C1-A6FC3D3EEE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C45D6-6187-C241-980A-849618835F1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730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7" Type="http://schemas.openxmlformats.org/officeDocument/2006/relationships/image" Target="../media/image2.jpg"/><Relationship Id="rId8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xmlns="" id="{0C7EB7C4-44CB-6E47-A6EC-7F3A03377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833" y="2628900"/>
            <a:ext cx="11775973" cy="3726180"/>
          </a:xfrm>
        </p:spPr>
        <p:txBody>
          <a:bodyPr>
            <a:normAutofit/>
          </a:bodyPr>
          <a:lstStyle/>
          <a:p>
            <a:r>
              <a:rPr lang="fr-FR" sz="4800" b="1" dirty="0"/>
              <a:t>Le projet de déploiement de la télémédecine du CHU - GHT du Limousin</a:t>
            </a:r>
            <a:r>
              <a:rPr lang="fr-FR" sz="4000" dirty="0"/>
              <a:t> </a:t>
            </a:r>
          </a:p>
          <a:p>
            <a:r>
              <a:rPr lang="fr-FR" sz="3500" dirty="0"/>
              <a:t>Jean-Jacques Moreau, Achille </a:t>
            </a:r>
            <a:r>
              <a:rPr lang="fr-FR" sz="3500" dirty="0" err="1"/>
              <a:t>Tchalla</a:t>
            </a:r>
            <a:endParaRPr lang="fr-FR" sz="3500" dirty="0"/>
          </a:p>
          <a:p>
            <a:r>
              <a:rPr lang="fr-FR" sz="3500" dirty="0"/>
              <a:t> CHU de Limoges</a:t>
            </a:r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0A48F188-42D8-CE44-860A-F5D215E4BA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44806" cy="2205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1906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re 1">
            <a:extLst>
              <a:ext uri="{FF2B5EF4-FFF2-40B4-BE49-F238E27FC236}">
                <a16:creationId xmlns:a16="http://schemas.microsoft.com/office/drawing/2014/main" xmlns="" id="{83F1A1E6-4D4B-1643-A17F-6BE83B1DD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altLang="fr-FR" sz="5400" b="1"/>
              <a:t>La structuration du projet</a:t>
            </a:r>
            <a:r>
              <a:rPr lang="fr-FR" altLang="fr-FR"/>
              <a:t/>
            </a:r>
            <a:br>
              <a:rPr lang="fr-FR" altLang="fr-FR"/>
            </a:br>
            <a:endParaRPr lang="fr-FR" altLang="fr-FR"/>
          </a:p>
        </p:txBody>
      </p:sp>
      <p:sp>
        <p:nvSpPr>
          <p:cNvPr id="43010" name="Espace réservé du contenu 2">
            <a:extLst>
              <a:ext uri="{FF2B5EF4-FFF2-40B4-BE49-F238E27FC236}">
                <a16:creationId xmlns:a16="http://schemas.microsoft.com/office/drawing/2014/main" xmlns="" id="{548C5426-4E5C-2A4C-B553-9F8AA81FFA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00100" lvl="1" indent="-342900"/>
            <a:r>
              <a:rPr lang="fr-FR" altLang="fr-FR" sz="4000" dirty="0"/>
              <a:t>Contextualisation : exemple de la Creuse</a:t>
            </a:r>
          </a:p>
          <a:p>
            <a:pPr marL="800100" lvl="1" indent="-342900"/>
            <a:r>
              <a:rPr lang="fr-FR" altLang="fr-FR" sz="4000" dirty="0" err="1"/>
              <a:t>Décontextualisation</a:t>
            </a:r>
            <a:r>
              <a:rPr lang="fr-FR" altLang="fr-FR" sz="4000" dirty="0"/>
              <a:t> création de modèles</a:t>
            </a:r>
          </a:p>
          <a:p>
            <a:pPr marL="800100" lvl="1" indent="-342900"/>
            <a:r>
              <a:rPr lang="fr-FR" altLang="fr-FR" sz="4000" dirty="0" err="1"/>
              <a:t>Recontextualisation</a:t>
            </a:r>
            <a:r>
              <a:rPr lang="fr-FR" altLang="fr-FR" sz="4000" dirty="0"/>
              <a:t> déploiement au sein du collectif </a:t>
            </a:r>
            <a:r>
              <a:rPr lang="fr-FR" altLang="fr-FR" sz="4400" dirty="0"/>
              <a:t>limousin : </a:t>
            </a:r>
            <a:r>
              <a:rPr lang="fr-FR" altLang="fr-FR" sz="4400" dirty="0">
                <a:solidFill>
                  <a:srgbClr val="C00000"/>
                </a:solidFill>
              </a:rPr>
              <a:t>information et formation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fr-FR" altLang="fr-FR" sz="4000" b="1" dirty="0"/>
              <a:t>1</a:t>
            </a:r>
            <a:r>
              <a:rPr lang="fr-FR" altLang="fr-FR" sz="4000" b="1" baseline="30000" dirty="0"/>
              <a:t>er</a:t>
            </a:r>
            <a:r>
              <a:rPr lang="fr-FR" altLang="fr-FR" sz="4000" b="1" dirty="0"/>
              <a:t> Colloque de télémédecine</a:t>
            </a:r>
            <a:endParaRPr lang="fr-FR" altLang="fr-FR" sz="4400" dirty="0"/>
          </a:p>
          <a:p>
            <a:endParaRPr lang="fr-FR" alt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34C6B6D0-E422-C545-AF5E-25468031EF9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85" y="22339"/>
            <a:ext cx="1611630" cy="117824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93C88D3D-5050-614C-800E-E1C2ABA4D9C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975" y="63659"/>
            <a:ext cx="2105025" cy="16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5259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0800B6-F58F-6E4A-88EF-01ED3F05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611"/>
            <a:ext cx="10515600" cy="128950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En conclusion</a:t>
            </a:r>
            <a:br>
              <a:rPr lang="fr-FR" b="1" dirty="0"/>
            </a:br>
            <a:r>
              <a:rPr lang="fr-FR" sz="3600" b="1" i="1" dirty="0">
                <a:solidFill>
                  <a:srgbClr val="C00000"/>
                </a:solidFill>
              </a:rPr>
              <a:t>Messages prioritaires  </a:t>
            </a:r>
            <a:r>
              <a:rPr lang="fr-FR" sz="3600" b="1" i="1" dirty="0"/>
              <a:t/>
            </a:r>
            <a:br>
              <a:rPr lang="fr-FR" sz="3600" b="1" i="1" dirty="0"/>
            </a:br>
            <a:endParaRPr lang="fr-FR" b="1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F4386BA-91CC-7546-961B-2E33CB707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7429"/>
            <a:ext cx="11037570" cy="54972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4500" dirty="0"/>
              <a:t> Le patient doit être au centre du dispositif </a:t>
            </a:r>
          </a:p>
          <a:p>
            <a:endParaRPr lang="fr-FR" sz="4500" dirty="0"/>
          </a:p>
          <a:p>
            <a:r>
              <a:rPr lang="fr-FR" sz="4500" dirty="0"/>
              <a:t> Les professionnels convaincus sont porteurs du projet: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3800" dirty="0"/>
              <a:t> </a:t>
            </a:r>
            <a:r>
              <a:rPr lang="fr-FR" sz="3800" dirty="0">
                <a:solidFill>
                  <a:srgbClr val="C00000"/>
                </a:solidFill>
              </a:rPr>
              <a:t>coopérations</a:t>
            </a:r>
            <a:r>
              <a:rPr lang="fr-FR" sz="3800" dirty="0"/>
              <a:t> entre professionnels (de santé, administratifs, informaticiens,..)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3800" dirty="0"/>
              <a:t> </a:t>
            </a:r>
            <a:r>
              <a:rPr lang="fr-FR" sz="3800" dirty="0">
                <a:solidFill>
                  <a:srgbClr val="C00000"/>
                </a:solidFill>
              </a:rPr>
              <a:t>validation</a:t>
            </a:r>
            <a:r>
              <a:rPr lang="fr-FR" sz="3800" dirty="0"/>
              <a:t> des procédures,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3800" dirty="0"/>
              <a:t> </a:t>
            </a:r>
            <a:r>
              <a:rPr lang="fr-FR" sz="3800" dirty="0">
                <a:solidFill>
                  <a:srgbClr val="C00000"/>
                </a:solidFill>
              </a:rPr>
              <a:t>mutualisation</a:t>
            </a:r>
            <a:r>
              <a:rPr lang="fr-FR" sz="3800" dirty="0"/>
              <a:t> des projets </a:t>
            </a:r>
          </a:p>
          <a:p>
            <a:pPr marL="457200" lvl="1" indent="0">
              <a:buNone/>
            </a:pPr>
            <a:endParaRPr lang="fr-FR" sz="3800" dirty="0"/>
          </a:p>
          <a:p>
            <a:r>
              <a:rPr lang="fr-FR" sz="4500" dirty="0"/>
              <a:t> L’anticipation du modèle économique (facturation TCG TC)</a:t>
            </a:r>
          </a:p>
          <a:p>
            <a:pPr marL="0" indent="0">
              <a:buNone/>
            </a:pPr>
            <a:r>
              <a:rPr lang="fr-FR" sz="4500" dirty="0"/>
              <a:t> 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6AB98230-DE9F-B042-BC45-7D31554777DD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8"/>
            <a:ext cx="1611630" cy="117824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3F0033B2-B6AC-3147-82AC-A9CA3AA20E8C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975" y="63659"/>
            <a:ext cx="2105025" cy="16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70454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80800B6-F58F-6E4A-88EF-01ED3F052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611"/>
            <a:ext cx="10515600" cy="1289503"/>
          </a:xfrm>
        </p:spPr>
        <p:txBody>
          <a:bodyPr>
            <a:normAutofit fontScale="90000"/>
          </a:bodyPr>
          <a:lstStyle/>
          <a:p>
            <a:pPr algn="ctr"/>
            <a:r>
              <a:rPr lang="fr-FR" b="1" dirty="0"/>
              <a:t>En conclusion</a:t>
            </a:r>
            <a:br>
              <a:rPr lang="fr-FR" b="1" dirty="0"/>
            </a:br>
            <a:r>
              <a:rPr lang="fr-FR" sz="3600" b="1" i="1" dirty="0">
                <a:solidFill>
                  <a:srgbClr val="C00000"/>
                </a:solidFill>
              </a:rPr>
              <a:t>Messages prioritaires  </a:t>
            </a:r>
            <a:r>
              <a:rPr lang="fr-FR" sz="3600" b="1" i="1" dirty="0"/>
              <a:t/>
            </a:r>
            <a:br>
              <a:rPr lang="fr-FR" sz="3600" b="1" i="1" dirty="0"/>
            </a:br>
            <a:endParaRPr lang="fr-FR" b="1" i="1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F4386BA-91CC-7546-961B-2E33CB707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815" y="1245871"/>
            <a:ext cx="10980420" cy="5710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fr-FR" dirty="0"/>
          </a:p>
          <a:p>
            <a:r>
              <a:rPr lang="fr-FR" sz="4500" dirty="0"/>
              <a:t> Le porteur de projet formalise dans un contrat la méthodologie et l’engagement des acteurs (avec le comité de pilotage)</a:t>
            </a:r>
          </a:p>
          <a:p>
            <a:endParaRPr lang="fr-FR" sz="4500" dirty="0"/>
          </a:p>
          <a:p>
            <a:r>
              <a:rPr lang="fr-FR" sz="4500" dirty="0"/>
              <a:t> Les professionnels de santé perfectionnent leurs connaissances/compétences (DU et/ou DPC)</a:t>
            </a:r>
          </a:p>
          <a:p>
            <a:endParaRPr lang="fr-FR" sz="4500" dirty="0"/>
          </a:p>
          <a:p>
            <a:r>
              <a:rPr lang="fr-FR" sz="4500" dirty="0"/>
              <a:t> L’accompagnement est nécessaire</a:t>
            </a:r>
          </a:p>
          <a:p>
            <a:pPr marL="0" indent="0">
              <a:buNone/>
            </a:pPr>
            <a:r>
              <a:rPr lang="fr-FR" sz="4500" dirty="0"/>
              <a:t> </a:t>
            </a:r>
          </a:p>
          <a:p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8135A162-2979-AA49-919F-44F744D5225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8"/>
            <a:ext cx="1611630" cy="117824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98EA2FD5-35CC-F448-937D-4BEB9CA1DF6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975" y="63659"/>
            <a:ext cx="2105025" cy="16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16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775C5A0-BEF5-ED48-9317-7DCD2B346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/>
              <a:t>La télémédecine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48ACBD9F-F885-254D-AF0A-79D17A329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2975" y="1690688"/>
            <a:ext cx="10515600" cy="4973002"/>
          </a:xfrm>
        </p:spPr>
        <p:txBody>
          <a:bodyPr>
            <a:normAutofit lnSpcReduction="10000"/>
          </a:bodyPr>
          <a:lstStyle/>
          <a:p>
            <a:r>
              <a:rPr lang="fr-FR" sz="3600" dirty="0"/>
              <a:t>une façon d’exercer la médecine</a:t>
            </a:r>
          </a:p>
          <a:p>
            <a:r>
              <a:rPr lang="fr-FR" sz="3600" dirty="0"/>
              <a:t>un exercice à distance</a:t>
            </a:r>
          </a:p>
          <a:p>
            <a:r>
              <a:rPr lang="fr-FR" sz="3600" dirty="0"/>
              <a:t>fondée sur un </a:t>
            </a:r>
            <a:r>
              <a:rPr lang="fr-FR" sz="3600" b="1" dirty="0"/>
              <a:t>projet de santé</a:t>
            </a:r>
          </a:p>
          <a:p>
            <a:r>
              <a:rPr lang="fr-FR" sz="3600" dirty="0"/>
              <a:t>répond à un besoin de soins</a:t>
            </a:r>
          </a:p>
          <a:p>
            <a:pPr marL="0" indent="0">
              <a:buNone/>
            </a:pPr>
            <a:endParaRPr lang="fr-FR" sz="3600" dirty="0"/>
          </a:p>
          <a:p>
            <a:pPr marL="0" indent="0" algn="ctr">
              <a:buNone/>
            </a:pPr>
            <a:r>
              <a:rPr lang="fr-FR" sz="5400" b="1" dirty="0">
                <a:latin typeface="+mj-lt"/>
              </a:rPr>
              <a:t>Un projet de télémédecine</a:t>
            </a:r>
          </a:p>
          <a:p>
            <a:r>
              <a:rPr lang="fr-FR" sz="3600" dirty="0"/>
              <a:t>se construit à plusieurs (inter professionnalité)</a:t>
            </a:r>
          </a:p>
          <a:p>
            <a:r>
              <a:rPr lang="fr-FR" sz="3600" dirty="0"/>
              <a:t>doit être écrit et validé</a:t>
            </a:r>
          </a:p>
          <a:p>
            <a:pPr marL="0" indent="0">
              <a:buNone/>
            </a:pPr>
            <a:endParaRPr lang="fr-FR" sz="4400" dirty="0"/>
          </a:p>
          <a:p>
            <a:pPr marL="0" indent="0" algn="ctr">
              <a:buNone/>
            </a:pPr>
            <a:endParaRPr lang="fr-FR" sz="32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9BCB02C4-839B-4143-9299-31B80AAF540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8"/>
            <a:ext cx="1611630" cy="117824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81C896E-B5C3-8147-88F3-E9C6DDC61BB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975" y="63659"/>
            <a:ext cx="2105025" cy="16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7237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03156FBC-02E4-CA4B-A414-9A27C43843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812" y="430688"/>
            <a:ext cx="9409253" cy="1325563"/>
          </a:xfrm>
        </p:spPr>
        <p:txBody>
          <a:bodyPr/>
          <a:lstStyle/>
          <a:p>
            <a:pPr algn="ctr"/>
            <a:r>
              <a:rPr lang="fr-FR" b="1" dirty="0"/>
              <a:t>Les 6 messages clés de notre projet 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FEFCC28-9F62-9641-A121-75740837A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0537"/>
            <a:ext cx="10515600" cy="537065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i="1" dirty="0"/>
              <a:t>Rien ne se fera sans les médecins et les professionnels de santé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i="1" dirty="0"/>
              <a:t>Projet interprofessionnel (professionnels de la santé, administratifs, informaticiens) centré sur le patient 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i="1" dirty="0"/>
              <a:t>Commencer le projet avec les professionnels les plus motivés pour la création des modèles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i="1" dirty="0"/>
              <a:t>Projet simple, rapide et accessible aux utilisateurs (sur le plan technique et administratif)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i="1" dirty="0"/>
              <a:t>Rechercher la qualité de la technologie++ et la complémentarité++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i="1" dirty="0"/>
              <a:t>Information et formation précèderont le déploiement et l’accompagneront</a:t>
            </a:r>
            <a:endParaRPr lang="fr-FR" dirty="0"/>
          </a:p>
          <a:p>
            <a:endParaRPr lang="fr-FR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xmlns="" id="{A1AE2658-CAEB-4841-BE88-6DEB807CE90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1" y="68365"/>
            <a:ext cx="1534520" cy="1332172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C2772E1-3B3F-924E-8FEF-34735F2ECC3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7010" y="68365"/>
            <a:ext cx="1782170" cy="1440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1383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8395B90-DE63-CA43-95DE-A4C37F2C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520" y="0"/>
            <a:ext cx="11490960" cy="1348740"/>
          </a:xfrm>
        </p:spPr>
        <p:txBody>
          <a:bodyPr>
            <a:noAutofit/>
          </a:bodyPr>
          <a:lstStyle/>
          <a:p>
            <a:pPr algn="ctr"/>
            <a:r>
              <a:rPr lang="fr-FR" sz="4800" b="1" dirty="0"/>
              <a:t>Le trépied d’un bon projet de télémédecine</a:t>
            </a:r>
            <a:br>
              <a:rPr lang="fr-FR" sz="4800" b="1" dirty="0"/>
            </a:br>
            <a:endParaRPr lang="fr-FR" sz="4800" b="1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463348B9-502B-714E-8A60-EA2476EE46A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25081509"/>
              </p:ext>
            </p:extLst>
          </p:nvPr>
        </p:nvGraphicFramePr>
        <p:xfrm>
          <a:off x="532435" y="674370"/>
          <a:ext cx="10487242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xmlns="" id="{C13D2A9F-6A40-3B44-96F2-DDB6AE53F2E1}"/>
              </a:ext>
            </a:extLst>
          </p:cNvPr>
          <p:cNvSpPr txBox="1"/>
          <p:nvPr/>
        </p:nvSpPr>
        <p:spPr>
          <a:xfrm>
            <a:off x="532435" y="6400800"/>
            <a:ext cx="11175495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i="1" dirty="0"/>
              <a:t>Télémédecine. Enjeux et pratiques. Pierre Simon. Editeur Le Coudrier - Synthèses et repères – Octobre 2015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27686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55A41116-9E08-6242-9551-06C0ACEF5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5400" b="1" dirty="0">
                <a:solidFill>
                  <a:srgbClr val="C00000"/>
                </a:solidFill>
              </a:rPr>
              <a:t>Pilotage d’un centre de télémédecine</a:t>
            </a:r>
            <a:endParaRPr lang="fr-FR" sz="54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A4C48911-F381-B148-A88F-45D130578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43655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chaque projet est spécifique </a:t>
            </a:r>
          </a:p>
          <a:p>
            <a:r>
              <a:rPr lang="fr-FR" dirty="0"/>
              <a:t>préciser le contexte :</a:t>
            </a:r>
          </a:p>
          <a:p>
            <a:pPr marL="0" indent="0">
              <a:buNone/>
            </a:pPr>
            <a:endParaRPr lang="fr-FR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800" i="1" dirty="0"/>
              <a:t> projet de télémédecine au stade de la recherche</a:t>
            </a:r>
            <a:endParaRPr lang="fr-FR" sz="3300" i="1" dirty="0"/>
          </a:p>
          <a:p>
            <a:pPr marL="0" indent="0">
              <a:buNone/>
            </a:pPr>
            <a:endParaRPr lang="fr-FR" sz="28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3200" dirty="0"/>
              <a:t> Projet au </a:t>
            </a:r>
            <a:r>
              <a:rPr lang="fr-FR" sz="3200" dirty="0">
                <a:solidFill>
                  <a:srgbClr val="C00000"/>
                </a:solidFill>
              </a:rPr>
              <a:t>stade de déploiement industriel</a:t>
            </a:r>
            <a:r>
              <a:rPr lang="fr-FR" sz="3200" dirty="0"/>
              <a:t> : plate-forme régionale de la structure en étoile, enjeux technologiques et organisationnels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xmlns="" id="{4E33CE82-0680-184E-BF4D-A246D1983CF3}"/>
              </a:ext>
            </a:extLst>
          </p:cNvPr>
          <p:cNvSpPr txBox="1"/>
          <p:nvPr/>
        </p:nvSpPr>
        <p:spPr>
          <a:xfrm>
            <a:off x="446314" y="5804217"/>
            <a:ext cx="75784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i="1" dirty="0"/>
              <a:t>Grille de pilotage et de sécurité d’un projet de télémédecine</a:t>
            </a:r>
          </a:p>
          <a:p>
            <a:r>
              <a:rPr lang="fr-FR" sz="2400" i="1" dirty="0"/>
              <a:t>Guide HAS 2013</a:t>
            </a:r>
          </a:p>
        </p:txBody>
      </p:sp>
    </p:spTree>
    <p:extLst>
      <p:ext uri="{BB962C8B-B14F-4D97-AF65-F5344CB8AC3E}">
        <p14:creationId xmlns:p14="http://schemas.microsoft.com/office/powerpoint/2010/main" val="249622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9FA02FAB-3477-1641-A949-CB3830C3A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7332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fr-FR" b="1" dirty="0"/>
              <a:t>Quatre phases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CD9F3C23-91FF-E947-AA51-63E6EE875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4177"/>
            <a:ext cx="11212286" cy="5704114"/>
          </a:xfrm>
        </p:spPr>
        <p:txBody>
          <a:bodyPr>
            <a:normAutofit/>
          </a:bodyPr>
          <a:lstStyle/>
          <a:p>
            <a:pPr lvl="1"/>
            <a:r>
              <a:rPr lang="fr-FR" sz="2800" dirty="0">
                <a:solidFill>
                  <a:srgbClr val="C00000"/>
                </a:solidFill>
              </a:rPr>
              <a:t>1</a:t>
            </a:r>
            <a:r>
              <a:rPr lang="fr-FR" sz="2800" baseline="30000" dirty="0">
                <a:solidFill>
                  <a:srgbClr val="C00000"/>
                </a:solidFill>
              </a:rPr>
              <a:t>ère</a:t>
            </a:r>
            <a:r>
              <a:rPr lang="fr-FR" sz="2800" dirty="0">
                <a:solidFill>
                  <a:srgbClr val="C00000"/>
                </a:solidFill>
              </a:rPr>
              <a:t> phase de </a:t>
            </a:r>
            <a:r>
              <a:rPr lang="fr-FR" sz="2800" b="1" dirty="0">
                <a:solidFill>
                  <a:srgbClr val="C00000"/>
                </a:solidFill>
              </a:rPr>
              <a:t>conception</a:t>
            </a:r>
            <a:endParaRPr lang="fr-FR" sz="2800" dirty="0"/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400" dirty="0"/>
              <a:t>répond à un besoin de la population?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400" dirty="0"/>
              <a:t>périmètre du projet et son extension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400" dirty="0"/>
              <a:t>volets technologiques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400" dirty="0"/>
              <a:t>obligations réglementaires et questions de responsabilité</a:t>
            </a:r>
          </a:p>
          <a:p>
            <a:pPr marL="914400" lvl="2" indent="0">
              <a:buNone/>
            </a:pPr>
            <a:endParaRPr lang="fr-FR" sz="2400" dirty="0"/>
          </a:p>
          <a:p>
            <a:pPr lvl="1"/>
            <a:r>
              <a:rPr lang="fr-FR" sz="2800" dirty="0">
                <a:solidFill>
                  <a:srgbClr val="C00000"/>
                </a:solidFill>
              </a:rPr>
              <a:t>2</a:t>
            </a:r>
            <a:r>
              <a:rPr lang="fr-FR" sz="2800" baseline="30000" dirty="0">
                <a:solidFill>
                  <a:srgbClr val="C00000"/>
                </a:solidFill>
              </a:rPr>
              <a:t>ème</a:t>
            </a:r>
            <a:r>
              <a:rPr lang="fr-FR" sz="2800" dirty="0">
                <a:solidFill>
                  <a:srgbClr val="C00000"/>
                </a:solidFill>
              </a:rPr>
              <a:t> phase de </a:t>
            </a:r>
            <a:r>
              <a:rPr lang="fr-FR" sz="2800" b="1" dirty="0">
                <a:solidFill>
                  <a:srgbClr val="C00000"/>
                </a:solidFill>
              </a:rPr>
              <a:t>déploiement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fr-FR" sz="2400" dirty="0"/>
              <a:t>processus industriel (modalités techniques, mise en production, indicateurs d’évaluation, calendrier de déploiement, un coordonnateur désigné et doté des moyens nécessaires à sa mission)</a:t>
            </a:r>
          </a:p>
          <a:p>
            <a:pPr marL="914400" lvl="2" indent="0">
              <a:buNone/>
            </a:pPr>
            <a:endParaRPr lang="fr-FR" sz="2400" dirty="0"/>
          </a:p>
          <a:p>
            <a:pPr lvl="1"/>
            <a:r>
              <a:rPr lang="fr-FR" sz="2800" dirty="0"/>
              <a:t>3</a:t>
            </a:r>
            <a:r>
              <a:rPr lang="fr-FR" sz="2800" baseline="30000" dirty="0"/>
              <a:t>ème</a:t>
            </a:r>
            <a:r>
              <a:rPr lang="fr-FR" sz="2800" dirty="0"/>
              <a:t> phase de </a:t>
            </a:r>
            <a:r>
              <a:rPr lang="fr-FR" sz="2800" b="1" dirty="0"/>
              <a:t>mise en production</a:t>
            </a:r>
            <a:endParaRPr lang="fr-FR" sz="2800" dirty="0"/>
          </a:p>
          <a:p>
            <a:pPr lvl="1"/>
            <a:r>
              <a:rPr lang="fr-FR" sz="2800" dirty="0"/>
              <a:t>4</a:t>
            </a:r>
            <a:r>
              <a:rPr lang="fr-FR" sz="2800" baseline="30000" dirty="0"/>
              <a:t>ème</a:t>
            </a:r>
            <a:r>
              <a:rPr lang="fr-FR" sz="2800" dirty="0"/>
              <a:t> phase </a:t>
            </a:r>
            <a:r>
              <a:rPr lang="fr-FR" sz="2800" b="1" dirty="0"/>
              <a:t>d’évaluation</a:t>
            </a:r>
            <a:r>
              <a:rPr lang="fr-FR" sz="2800" dirty="0"/>
              <a:t> et de </a:t>
            </a:r>
            <a:r>
              <a:rPr lang="fr-FR" sz="2800" b="1" dirty="0"/>
              <a:t>retour d’expérience   </a:t>
            </a:r>
            <a:r>
              <a:rPr lang="fr-FR" sz="1600" dirty="0"/>
              <a:t>(</a:t>
            </a:r>
            <a:r>
              <a:rPr lang="fr-FR" sz="2000" i="1" dirty="0"/>
              <a:t>veille et vigilance) </a:t>
            </a:r>
            <a:endParaRPr lang="fr-FR" sz="2800" i="1" dirty="0"/>
          </a:p>
          <a:p>
            <a:endParaRPr lang="fr-FR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73AA1296-4BBC-3F4A-BFF0-4D69CBE3EDE7}"/>
              </a:ext>
            </a:extLst>
          </p:cNvPr>
          <p:cNvSpPr/>
          <p:nvPr/>
        </p:nvSpPr>
        <p:spPr>
          <a:xfrm>
            <a:off x="348343" y="6017359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i="1" dirty="0"/>
              <a:t>Grille de pilotage et de sécurité d’un projet de télémédecine</a:t>
            </a:r>
          </a:p>
          <a:p>
            <a:r>
              <a:rPr lang="fr-FR" i="1" dirty="0"/>
              <a:t>Guide HAS 2013</a:t>
            </a:r>
          </a:p>
        </p:txBody>
      </p:sp>
    </p:spTree>
    <p:extLst>
      <p:ext uri="{BB962C8B-B14F-4D97-AF65-F5344CB8AC3E}">
        <p14:creationId xmlns:p14="http://schemas.microsoft.com/office/powerpoint/2010/main" val="175772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ZoneTexte 1">
            <a:extLst>
              <a:ext uri="{FF2B5EF4-FFF2-40B4-BE49-F238E27FC236}">
                <a16:creationId xmlns:a16="http://schemas.microsoft.com/office/drawing/2014/main" xmlns="" id="{FC445C42-D26E-3A48-957C-6736686FCF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06875" y="128588"/>
            <a:ext cx="50292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6600" b="1"/>
              <a:t>Télémédecine</a:t>
            </a:r>
            <a:endParaRPr lang="fr-FR" altLang="fr-FR" sz="1800" b="1"/>
          </a:p>
        </p:txBody>
      </p:sp>
      <p:sp>
        <p:nvSpPr>
          <p:cNvPr id="14341" name="ZoneTexte 2">
            <a:extLst>
              <a:ext uri="{FF2B5EF4-FFF2-40B4-BE49-F238E27FC236}">
                <a16:creationId xmlns:a16="http://schemas.microsoft.com/office/drawing/2014/main" xmlns="" id="{A948D8B7-5F8B-2140-B405-5B149AA29E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24333" y="1494949"/>
            <a:ext cx="896707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dirty="0"/>
              <a:t>Guide de pilotage/ projet CHU </a:t>
            </a:r>
            <a:r>
              <a:rPr lang="fr-FR" altLang="fr-FR" sz="3600" dirty="0" err="1"/>
              <a:t>Dupuytren</a:t>
            </a:r>
            <a:r>
              <a:rPr lang="fr-FR" altLang="fr-FR" sz="3600" dirty="0"/>
              <a:t>-GHT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fr-FR" altLang="fr-FR" sz="3600" dirty="0"/>
              <a:t>Comité de pilotage</a:t>
            </a:r>
            <a:endParaRPr lang="fr-FR" altLang="fr-FR" sz="1800" dirty="0"/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fr-FR" altLang="fr-FR" sz="1800" dirty="0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15BCCE14-F957-EC4A-B5B2-D1A79C06FF0D}"/>
              </a:ext>
            </a:extLst>
          </p:cNvPr>
          <p:cNvSpPr txBox="1"/>
          <p:nvPr/>
        </p:nvSpPr>
        <p:spPr>
          <a:xfrm>
            <a:off x="261937" y="2820512"/>
            <a:ext cx="11091862" cy="375487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endParaRPr lang="fr-FR" sz="2800" b="1" dirty="0"/>
          </a:p>
          <a:p>
            <a:pPr marL="342900" indent="-342900">
              <a:buFont typeface="+mj-lt"/>
              <a:buAutoNum type="arabicPeriod"/>
              <a:defRPr/>
            </a:pPr>
            <a:r>
              <a:rPr lang="fr-FR" sz="3200" dirty="0"/>
              <a:t>Organisation prévue au CHU et partenariat GHT : collectif limousin</a:t>
            </a:r>
          </a:p>
          <a:p>
            <a:pPr marL="342900" indent="-342900">
              <a:buFont typeface="+mj-lt"/>
              <a:buAutoNum type="arabicPeriod"/>
              <a:defRPr/>
            </a:pPr>
            <a:r>
              <a:rPr lang="fr-FR" sz="3200" dirty="0"/>
              <a:t>La structuration du projet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fr-FR" sz="3200" dirty="0"/>
              <a:t>Contextualisation 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fr-FR" sz="3200" dirty="0" err="1"/>
              <a:t>Décontextualisation</a:t>
            </a:r>
            <a:r>
              <a:rPr lang="fr-FR" sz="3200" dirty="0"/>
              <a:t> création de modèles</a:t>
            </a:r>
          </a:p>
          <a:p>
            <a:pPr marL="800100" lvl="1" indent="-342900">
              <a:buFont typeface="Arial" panose="020B0604020202020204" pitchFamily="34" charset="0"/>
              <a:buChar char="•"/>
              <a:defRPr/>
            </a:pPr>
            <a:r>
              <a:rPr lang="fr-FR" sz="3200" dirty="0" err="1"/>
              <a:t>Recontextualisation</a:t>
            </a:r>
            <a:r>
              <a:rPr lang="fr-FR" sz="3200" dirty="0"/>
              <a:t> déploiement au sein du collectif</a:t>
            </a:r>
            <a:endParaRPr lang="fr-FR" sz="3600" dirty="0"/>
          </a:p>
          <a:p>
            <a:pPr marL="742950" lvl="1" indent="-285750">
              <a:buFont typeface="Arial" panose="020B0604020202020204" pitchFamily="34" charset="0"/>
              <a:buChar char="•"/>
              <a:defRPr/>
            </a:pPr>
            <a:endParaRPr lang="fr-FR" dirty="0"/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xmlns="" id="{BCC749DE-C8EE-BC48-8594-2D00D6776102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8"/>
            <a:ext cx="1611630" cy="1178242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AD59E15D-82D3-F142-8EBB-03AE3D146E07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975" y="63659"/>
            <a:ext cx="2105025" cy="16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62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itre 1">
            <a:extLst>
              <a:ext uri="{FF2B5EF4-FFF2-40B4-BE49-F238E27FC236}">
                <a16:creationId xmlns:a16="http://schemas.microsoft.com/office/drawing/2014/main" xmlns="" id="{B48E448C-2445-3641-9418-0B7BDEBDE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34340" y="326653"/>
            <a:ext cx="12192000" cy="1325563"/>
          </a:xfrm>
        </p:spPr>
        <p:txBody>
          <a:bodyPr>
            <a:normAutofit fontScale="90000"/>
          </a:bodyPr>
          <a:lstStyle/>
          <a:p>
            <a:pPr marL="342900" indent="-342900" algn="ctr"/>
            <a:r>
              <a:rPr lang="fr-FR" altLang="fr-FR" sz="4000" dirty="0"/>
              <a:t/>
            </a:r>
            <a:br>
              <a:rPr lang="fr-FR" altLang="fr-FR" sz="4000" dirty="0"/>
            </a:br>
            <a:r>
              <a:rPr lang="fr-FR" altLang="fr-FR" sz="5300" b="1" dirty="0"/>
              <a:t>Collectif limousin de télémédecine</a:t>
            </a:r>
            <a:r>
              <a:rPr lang="fr-FR" altLang="fr-FR" dirty="0"/>
              <a:t/>
            </a:r>
            <a:br>
              <a:rPr lang="fr-FR" altLang="fr-FR" dirty="0"/>
            </a:br>
            <a:endParaRPr lang="fr-FR" altLang="fr-FR" dirty="0"/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xmlns="" id="{F9B9ECF5-1E04-BB4B-A080-AE519709F3D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821087"/>
              </p:ext>
            </p:extLst>
          </p:nvPr>
        </p:nvGraphicFramePr>
        <p:xfrm>
          <a:off x="803181" y="1550615"/>
          <a:ext cx="10336306" cy="50323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Double flèche horizontale 4">
            <a:extLst>
              <a:ext uri="{FF2B5EF4-FFF2-40B4-BE49-F238E27FC236}">
                <a16:creationId xmlns:a16="http://schemas.microsoft.com/office/drawing/2014/main" xmlns="" id="{4EC350B4-EA30-D44B-A462-3408E3BAC5FE}"/>
              </a:ext>
            </a:extLst>
          </p:cNvPr>
          <p:cNvSpPr/>
          <p:nvPr/>
        </p:nvSpPr>
        <p:spPr>
          <a:xfrm>
            <a:off x="4758030" y="3739882"/>
            <a:ext cx="604837" cy="4857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Double flèche horizontale 5">
            <a:extLst>
              <a:ext uri="{FF2B5EF4-FFF2-40B4-BE49-F238E27FC236}">
                <a16:creationId xmlns:a16="http://schemas.microsoft.com/office/drawing/2014/main" xmlns="" id="{4DE1182E-4B87-334F-8AAF-3CD4374D42A6}"/>
              </a:ext>
            </a:extLst>
          </p:cNvPr>
          <p:cNvSpPr/>
          <p:nvPr/>
        </p:nvSpPr>
        <p:spPr>
          <a:xfrm>
            <a:off x="6572448" y="3767059"/>
            <a:ext cx="609600" cy="4857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Double flèche horizontale 6">
            <a:extLst>
              <a:ext uri="{FF2B5EF4-FFF2-40B4-BE49-F238E27FC236}">
                <a16:creationId xmlns:a16="http://schemas.microsoft.com/office/drawing/2014/main" xmlns="" id="{BDCDE017-678B-B746-9220-EFF64A311E0C}"/>
              </a:ext>
            </a:extLst>
          </p:cNvPr>
          <p:cNvSpPr/>
          <p:nvPr/>
        </p:nvSpPr>
        <p:spPr>
          <a:xfrm rot="8105773">
            <a:off x="4337770" y="2816858"/>
            <a:ext cx="1393825" cy="48577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Double flèche horizontale 7">
            <a:extLst>
              <a:ext uri="{FF2B5EF4-FFF2-40B4-BE49-F238E27FC236}">
                <a16:creationId xmlns:a16="http://schemas.microsoft.com/office/drawing/2014/main" xmlns="" id="{67FC0931-EADC-9944-9FC6-9753EDB5A7F3}"/>
              </a:ext>
            </a:extLst>
          </p:cNvPr>
          <p:cNvSpPr/>
          <p:nvPr/>
        </p:nvSpPr>
        <p:spPr>
          <a:xfrm rot="5400000">
            <a:off x="5668915" y="4736942"/>
            <a:ext cx="604837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Double flèche horizontale 8">
            <a:extLst>
              <a:ext uri="{FF2B5EF4-FFF2-40B4-BE49-F238E27FC236}">
                <a16:creationId xmlns:a16="http://schemas.microsoft.com/office/drawing/2014/main" xmlns="" id="{F02B794E-2774-6348-97BA-B3F965F7F1AD}"/>
              </a:ext>
            </a:extLst>
          </p:cNvPr>
          <p:cNvSpPr/>
          <p:nvPr/>
        </p:nvSpPr>
        <p:spPr>
          <a:xfrm rot="5400000">
            <a:off x="5692302" y="2840645"/>
            <a:ext cx="604838" cy="484187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0" name="Double flèche horizontale 9">
            <a:extLst>
              <a:ext uri="{FF2B5EF4-FFF2-40B4-BE49-F238E27FC236}">
                <a16:creationId xmlns:a16="http://schemas.microsoft.com/office/drawing/2014/main" xmlns="" id="{AD8FAB5A-EFC0-5045-ADB1-3BB3A2C4CE30}"/>
              </a:ext>
            </a:extLst>
          </p:cNvPr>
          <p:cNvSpPr/>
          <p:nvPr/>
        </p:nvSpPr>
        <p:spPr>
          <a:xfrm rot="2915395">
            <a:off x="6236444" y="2840645"/>
            <a:ext cx="1524000" cy="4841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CBD5E7F3-3B91-4244-89E3-95D1D26B7DF8}"/>
              </a:ext>
            </a:extLst>
          </p:cNvPr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7628"/>
            <a:ext cx="1611630" cy="1178242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xmlns="" id="{2C526CEC-A65E-544E-B087-6C172A55CFAE}"/>
              </a:ext>
            </a:extLst>
          </p:cNvPr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6975" y="63659"/>
            <a:ext cx="2105025" cy="169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6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re 1">
            <a:extLst>
              <a:ext uri="{FF2B5EF4-FFF2-40B4-BE49-F238E27FC236}">
                <a16:creationId xmlns:a16="http://schemas.microsoft.com/office/drawing/2014/main" xmlns="" id="{6FA79074-038D-4E43-8475-056885F00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440" y="806846"/>
            <a:ext cx="10515600" cy="1325563"/>
          </a:xfrm>
        </p:spPr>
        <p:txBody>
          <a:bodyPr>
            <a:normAutofit fontScale="90000"/>
          </a:bodyPr>
          <a:lstStyle/>
          <a:p>
            <a:pPr marL="342900" indent="-342900" algn="ctr"/>
            <a:r>
              <a:rPr lang="fr-FR" altLang="fr-FR" dirty="0"/>
              <a:t/>
            </a:r>
            <a:br>
              <a:rPr lang="fr-FR" altLang="fr-FR" dirty="0"/>
            </a:br>
            <a:r>
              <a:rPr lang="fr-FR" altLang="fr-FR" sz="4000" dirty="0"/>
              <a:t/>
            </a:r>
            <a:br>
              <a:rPr lang="fr-FR" altLang="fr-FR" sz="4000" dirty="0"/>
            </a:br>
            <a:r>
              <a:rPr lang="fr-FR" altLang="fr-FR" sz="4800" b="1" dirty="0"/>
              <a:t>P</a:t>
            </a:r>
            <a:r>
              <a:rPr lang="fr-FR" sz="4800" b="1" dirty="0"/>
              <a:t>rojet de télémédecine du Limousin</a:t>
            </a:r>
            <a:r>
              <a:rPr lang="fr-FR" altLang="fr-FR" sz="4800" b="1" dirty="0"/>
              <a:t/>
            </a:r>
            <a:br>
              <a:rPr lang="fr-FR" altLang="fr-FR" sz="4800" b="1" dirty="0"/>
            </a:br>
            <a:r>
              <a:rPr lang="fr-FR" altLang="fr-FR" sz="4800" b="1" dirty="0"/>
              <a:t>phases de conception et de déploiement</a:t>
            </a:r>
            <a:br>
              <a:rPr lang="fr-FR" altLang="fr-FR" sz="4800" b="1" dirty="0"/>
            </a:br>
            <a:r>
              <a:rPr lang="fr-FR" altLang="fr-FR" dirty="0"/>
              <a:t/>
            </a:r>
            <a:br>
              <a:rPr lang="fr-FR" altLang="fr-FR" dirty="0"/>
            </a:br>
            <a:endParaRPr lang="fr-FR" altLang="fr-FR" dirty="0"/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xmlns="" id="{EF36EA13-3DEC-6843-9DE9-072EFAFEF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3910" y="2506662"/>
            <a:ext cx="10515600" cy="4351338"/>
          </a:xfrm>
        </p:spPr>
        <p:txBody>
          <a:bodyPr/>
          <a:lstStyle/>
          <a:p>
            <a:pPr>
              <a:defRPr/>
            </a:pPr>
            <a:r>
              <a:rPr lang="fr-FR" sz="3600" dirty="0"/>
              <a:t>Recherche des besoins</a:t>
            </a:r>
          </a:p>
          <a:p>
            <a:pPr>
              <a:defRPr/>
            </a:pPr>
            <a:r>
              <a:rPr lang="fr-FR" sz="3600" dirty="0"/>
              <a:t>Etude de l’existant (questionnaire)</a:t>
            </a:r>
          </a:p>
          <a:p>
            <a:pPr>
              <a:defRPr/>
            </a:pPr>
            <a:r>
              <a:rPr lang="fr-FR" sz="3600" dirty="0"/>
              <a:t>Partage d’expérience (labo de visioconférence)</a:t>
            </a:r>
          </a:p>
          <a:p>
            <a:pPr>
              <a:defRPr/>
            </a:pPr>
            <a:r>
              <a:rPr lang="fr-FR" sz="3600" dirty="0"/>
              <a:t>Développements techniques (</a:t>
            </a:r>
            <a:r>
              <a:rPr lang="fr-FR" sz="3600" dirty="0">
                <a:solidFill>
                  <a:srgbClr val="C00000"/>
                </a:solidFill>
              </a:rPr>
              <a:t>complémentarité+++</a:t>
            </a:r>
            <a:r>
              <a:rPr lang="fr-FR" sz="3600" dirty="0"/>
              <a:t>)</a:t>
            </a:r>
          </a:p>
          <a:p>
            <a:pPr>
              <a:defRPr/>
            </a:pPr>
            <a:r>
              <a:rPr lang="fr-FR" sz="3600" dirty="0">
                <a:solidFill>
                  <a:srgbClr val="C00000"/>
                </a:solidFill>
              </a:rPr>
              <a:t>Construction de modèles</a:t>
            </a:r>
          </a:p>
          <a:p>
            <a:pPr>
              <a:defRPr/>
            </a:pPr>
            <a:r>
              <a:rPr lang="fr-FR" sz="3600" dirty="0">
                <a:solidFill>
                  <a:srgbClr val="C00000"/>
                </a:solidFill>
              </a:rPr>
              <a:t>Formation et information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fr-FR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xmlns="" id="{AD8E13E2-88B8-E14B-9817-A2F47E6EF8CB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" y="20679"/>
            <a:ext cx="1611630" cy="1178242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A430FACE-6FE3-AA46-B1A8-177AAAA7687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41280" y="63659"/>
            <a:ext cx="1950720" cy="141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4547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5277</TotalTime>
  <Words>502</Words>
  <Application>Microsoft Macintosh PowerPoint</Application>
  <PresentationFormat>Grand écran</PresentationFormat>
  <Paragraphs>97</Paragraphs>
  <Slides>12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7" baseType="lpstr">
      <vt:lpstr>Calibri</vt:lpstr>
      <vt:lpstr>Calibri Light</vt:lpstr>
      <vt:lpstr>Courier New</vt:lpstr>
      <vt:lpstr>Arial</vt:lpstr>
      <vt:lpstr>Thème Office</vt:lpstr>
      <vt:lpstr>Présentation PowerPoint</vt:lpstr>
      <vt:lpstr>La télémédecine</vt:lpstr>
      <vt:lpstr>Les 6 messages clés de notre projet </vt:lpstr>
      <vt:lpstr>Le trépied d’un bon projet de télémédecine </vt:lpstr>
      <vt:lpstr>Pilotage d’un centre de télémédecine</vt:lpstr>
      <vt:lpstr>Quatre phases </vt:lpstr>
      <vt:lpstr>Présentation PowerPoint</vt:lpstr>
      <vt:lpstr> Collectif limousin de télémédecine </vt:lpstr>
      <vt:lpstr>  Projet de télémédecine du Limousin phases de conception et de déploiement  </vt:lpstr>
      <vt:lpstr>La structuration du projet </vt:lpstr>
      <vt:lpstr>En conclusion Messages prioritaires   </vt:lpstr>
      <vt:lpstr>En conclusion Messages prioritaires   </vt:lpstr>
    </vt:vector>
  </TitlesOfParts>
  <Company/>
  <LinksUpToDate>false</LinksUpToDate>
  <SharedDoc>false</SharedDoc>
  <HyperlinksChanged>false</HyperlinksChanged>
  <AppVersion>15.0030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Jean-Jacques Moreau</dc:creator>
  <cp:lastModifiedBy>Frederic Dauger</cp:lastModifiedBy>
  <cp:revision>20</cp:revision>
  <dcterms:created xsi:type="dcterms:W3CDTF">2019-06-29T16:11:27Z</dcterms:created>
  <dcterms:modified xsi:type="dcterms:W3CDTF">2019-07-03T16:37:45Z</dcterms:modified>
</cp:coreProperties>
</file>