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3" r:id="rId7"/>
    <p:sldId id="258" r:id="rId8"/>
    <p:sldId id="264" r:id="rId9"/>
    <p:sldId id="26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9"/>
    <p:restoredTop sz="91474"/>
  </p:normalViewPr>
  <p:slideViewPr>
    <p:cSldViewPr snapToGrid="0" snapToObjects="1">
      <p:cViewPr varScale="1">
        <p:scale>
          <a:sx n="51" d="100"/>
          <a:sy n="51" d="100"/>
        </p:scale>
        <p:origin x="3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B7ADC-5B3F-CD45-A582-95872FB7F655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8DC14BF-0919-A345-967B-E5CAF16F2B2D}">
      <dgm:prSet phldrT="[Texte]" custT="1"/>
      <dgm:spPr/>
      <dgm:t>
        <a:bodyPr/>
        <a:lstStyle/>
        <a:p>
          <a:r>
            <a:rPr lang="fr-FR" sz="4000" b="1" dirty="0">
              <a:solidFill>
                <a:srgbClr val="FFFF00"/>
              </a:solidFill>
            </a:rPr>
            <a:t>MSP</a:t>
          </a:r>
          <a:endParaRPr lang="fr-FR" b="1" dirty="0">
            <a:solidFill>
              <a:srgbClr val="FFFF00"/>
            </a:solidFill>
          </a:endParaRPr>
        </a:p>
      </dgm:t>
    </dgm:pt>
    <dgm:pt modelId="{7CAD2BD8-1907-654D-8235-CBAE712FDB5F}" type="parTrans" cxnId="{5230E429-B4E5-A642-A0DE-49F595E9DF07}">
      <dgm:prSet/>
      <dgm:spPr/>
      <dgm:t>
        <a:bodyPr/>
        <a:lstStyle/>
        <a:p>
          <a:endParaRPr lang="fr-FR"/>
        </a:p>
      </dgm:t>
    </dgm:pt>
    <dgm:pt modelId="{D35B8467-4E96-6D44-AFE3-95082BCE2FBD}" type="sibTrans" cxnId="{5230E429-B4E5-A642-A0DE-49F595E9DF07}">
      <dgm:prSet/>
      <dgm:spPr/>
      <dgm:t>
        <a:bodyPr/>
        <a:lstStyle/>
        <a:p>
          <a:endParaRPr lang="fr-FR"/>
        </a:p>
      </dgm:t>
    </dgm:pt>
    <dgm:pt modelId="{58643285-066E-A14D-83CF-8F5764367082}">
      <dgm:prSet phldrT="[Texte]" custT="1"/>
      <dgm:spPr/>
      <dgm:t>
        <a:bodyPr/>
        <a:lstStyle/>
        <a:p>
          <a:r>
            <a:rPr lang="fr-FR" sz="2800" b="1" dirty="0"/>
            <a:t>EHPAD</a:t>
          </a:r>
          <a:endParaRPr lang="fr-FR" sz="1400" b="1" dirty="0"/>
        </a:p>
      </dgm:t>
    </dgm:pt>
    <dgm:pt modelId="{749FD538-C0B8-154F-8B45-D65C83015293}" type="parTrans" cxnId="{8AAD9F1F-CCB7-784C-8785-CF195FAC4EA0}">
      <dgm:prSet/>
      <dgm:spPr/>
      <dgm:t>
        <a:bodyPr/>
        <a:lstStyle/>
        <a:p>
          <a:endParaRPr lang="fr-FR"/>
        </a:p>
      </dgm:t>
    </dgm:pt>
    <dgm:pt modelId="{2FC2DB98-DF3E-5F45-A11B-09D78AECF2AF}" type="sibTrans" cxnId="{8AAD9F1F-CCB7-784C-8785-CF195FAC4EA0}">
      <dgm:prSet/>
      <dgm:spPr/>
      <dgm:t>
        <a:bodyPr/>
        <a:lstStyle/>
        <a:p>
          <a:endParaRPr lang="fr-FR"/>
        </a:p>
      </dgm:t>
    </dgm:pt>
    <dgm:pt modelId="{2FD605C2-447A-9B4A-B849-2F61F9439CAC}">
      <dgm:prSet phldrT="[Texte]" custT="1"/>
      <dgm:spPr/>
      <dgm:t>
        <a:bodyPr/>
        <a:lstStyle/>
        <a:p>
          <a:r>
            <a:rPr lang="fr-FR" sz="1400" b="1" dirty="0"/>
            <a:t>Centre  gériatrie</a:t>
          </a:r>
        </a:p>
        <a:p>
          <a:r>
            <a:rPr lang="fr-FR" sz="1400" b="1" dirty="0"/>
            <a:t>Chastaing</a:t>
          </a:r>
          <a:r>
            <a:rPr lang="fr-FR" sz="1200" b="1" dirty="0"/>
            <a:t>t</a:t>
          </a:r>
        </a:p>
      </dgm:t>
    </dgm:pt>
    <dgm:pt modelId="{4A85A72F-92A3-C341-A343-5F75E0291057}" type="parTrans" cxnId="{6878AE67-AEDA-7A46-8A33-A8318D933DD9}">
      <dgm:prSet/>
      <dgm:spPr/>
      <dgm:t>
        <a:bodyPr/>
        <a:lstStyle/>
        <a:p>
          <a:endParaRPr lang="fr-FR"/>
        </a:p>
      </dgm:t>
    </dgm:pt>
    <dgm:pt modelId="{92CC51AE-BE35-6544-A467-23DFFE26B769}" type="sibTrans" cxnId="{6878AE67-AEDA-7A46-8A33-A8318D933DD9}">
      <dgm:prSet/>
      <dgm:spPr/>
      <dgm:t>
        <a:bodyPr/>
        <a:lstStyle/>
        <a:p>
          <a:endParaRPr lang="fr-FR"/>
        </a:p>
      </dgm:t>
    </dgm:pt>
    <dgm:pt modelId="{217A9A1E-8D4B-3E43-A825-2B30D53E9136}">
      <dgm:prSet phldrT="[Texte]" custT="1"/>
      <dgm:spPr/>
      <dgm:t>
        <a:bodyPr/>
        <a:lstStyle/>
        <a:p>
          <a:r>
            <a:rPr lang="fr-FR" sz="1600" b="1" dirty="0"/>
            <a:t>Partenaires de </a:t>
          </a:r>
        </a:p>
        <a:p>
          <a:r>
            <a:rPr lang="fr-FR" sz="1600" b="1" dirty="0"/>
            <a:t>santé</a:t>
          </a:r>
        </a:p>
      </dgm:t>
    </dgm:pt>
    <dgm:pt modelId="{966771EB-8633-9F4C-8799-9940F196D18C}" type="parTrans" cxnId="{002DEA5F-66FB-0D44-AC8A-B240CA394B7E}">
      <dgm:prSet/>
      <dgm:spPr/>
      <dgm:t>
        <a:bodyPr/>
        <a:lstStyle/>
        <a:p>
          <a:endParaRPr lang="fr-FR"/>
        </a:p>
      </dgm:t>
    </dgm:pt>
    <dgm:pt modelId="{93F8ADD4-EDD8-E64B-8373-7BE16D8048EC}" type="sibTrans" cxnId="{002DEA5F-66FB-0D44-AC8A-B240CA394B7E}">
      <dgm:prSet/>
      <dgm:spPr/>
      <dgm:t>
        <a:bodyPr/>
        <a:lstStyle/>
        <a:p>
          <a:endParaRPr lang="fr-FR"/>
        </a:p>
      </dgm:t>
    </dgm:pt>
    <dgm:pt modelId="{51DFE3D0-8392-C747-9715-DF2C015227F4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dirty="0">
              <a:solidFill>
                <a:schemeClr val="bg1"/>
              </a:solidFill>
            </a:rPr>
            <a:t>Centre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dirty="0">
              <a:solidFill>
                <a:schemeClr val="bg1"/>
              </a:solidFill>
            </a:rPr>
            <a:t>e-santé CHU</a:t>
          </a: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b="1" dirty="0"/>
        </a:p>
      </dgm:t>
    </dgm:pt>
    <dgm:pt modelId="{DBFBAA81-42B2-F54E-AA8C-3EE3A69260AA}" type="parTrans" cxnId="{4A16F783-38DD-E34C-B7D3-61C9623FA1A8}">
      <dgm:prSet/>
      <dgm:spPr/>
      <dgm:t>
        <a:bodyPr/>
        <a:lstStyle/>
        <a:p>
          <a:endParaRPr lang="fr-FR"/>
        </a:p>
      </dgm:t>
    </dgm:pt>
    <dgm:pt modelId="{23D87C04-31EA-614C-BA9F-32F573025F34}" type="sibTrans" cxnId="{4A16F783-38DD-E34C-B7D3-61C9623FA1A8}">
      <dgm:prSet/>
      <dgm:spPr/>
      <dgm:t>
        <a:bodyPr/>
        <a:lstStyle/>
        <a:p>
          <a:endParaRPr lang="fr-FR"/>
        </a:p>
      </dgm:t>
    </dgm:pt>
    <dgm:pt modelId="{5922DFA0-8816-AB47-A654-74100F6E0A71}" type="pres">
      <dgm:prSet presAssocID="{E83B7ADC-5B3F-CD45-A582-95872FB7F65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9FF616-5BA6-A749-B1BD-7AD9C900F0F7}" type="pres">
      <dgm:prSet presAssocID="{48DC14BF-0919-A345-967B-E5CAF16F2B2D}" presName="centerShape" presStyleLbl="node0" presStyleIdx="0" presStyleCnt="1" custScaleX="123044" custScaleY="120457" custLinFactNeighborX="-1281" custLinFactNeighborY="1396"/>
      <dgm:spPr/>
    </dgm:pt>
    <dgm:pt modelId="{D550F85C-358F-4D4D-9D99-4D355636FFFC}" type="pres">
      <dgm:prSet presAssocID="{749FD538-C0B8-154F-8B45-D65C83015293}" presName="parTrans" presStyleLbl="sibTrans2D1" presStyleIdx="0" presStyleCnt="4" custAng="16198755" custScaleX="151544" custScaleY="46621" custLinFactNeighborX="-21816" custLinFactNeighborY="5505"/>
      <dgm:spPr>
        <a:prstGeom prst="upArrow">
          <a:avLst/>
        </a:prstGeom>
      </dgm:spPr>
    </dgm:pt>
    <dgm:pt modelId="{69EA4E4C-94FB-AF4B-85F2-1DB72E9D88DC}" type="pres">
      <dgm:prSet presAssocID="{749FD538-C0B8-154F-8B45-D65C83015293}" presName="connectorText" presStyleLbl="sibTrans2D1" presStyleIdx="0" presStyleCnt="4"/>
      <dgm:spPr/>
    </dgm:pt>
    <dgm:pt modelId="{8BE652F3-3A7C-C14B-83D4-5475B58DD50B}" type="pres">
      <dgm:prSet presAssocID="{58643285-066E-A14D-83CF-8F5764367082}" presName="node" presStyleLbl="node1" presStyleIdx="0" presStyleCnt="4" custScaleX="131392" custScaleY="109667" custRadScaleRad="100031" custRadScaleInc="-3214">
        <dgm:presLayoutVars>
          <dgm:bulletEnabled val="1"/>
        </dgm:presLayoutVars>
      </dgm:prSet>
      <dgm:spPr/>
    </dgm:pt>
    <dgm:pt modelId="{7FE4B1C3-9848-B742-94DF-3D3940BCAFF9}" type="pres">
      <dgm:prSet presAssocID="{4A85A72F-92A3-C341-A343-5F75E0291057}" presName="parTrans" presStyleLbl="sibTrans2D1" presStyleIdx="1" presStyleCnt="4"/>
      <dgm:spPr/>
    </dgm:pt>
    <dgm:pt modelId="{AF5FA92D-488C-5446-8FD2-83FB6117E651}" type="pres">
      <dgm:prSet presAssocID="{4A85A72F-92A3-C341-A343-5F75E0291057}" presName="connectorText" presStyleLbl="sibTrans2D1" presStyleIdx="1" presStyleCnt="4"/>
      <dgm:spPr/>
    </dgm:pt>
    <dgm:pt modelId="{3D7D4C47-549A-7042-9CD6-73C0CA4FAB3C}" type="pres">
      <dgm:prSet presAssocID="{2FD605C2-447A-9B4A-B849-2F61F9439CAC}" presName="node" presStyleLbl="node1" presStyleIdx="1" presStyleCnt="4" custScaleX="129763" custScaleY="119665">
        <dgm:presLayoutVars>
          <dgm:bulletEnabled val="1"/>
        </dgm:presLayoutVars>
      </dgm:prSet>
      <dgm:spPr/>
    </dgm:pt>
    <dgm:pt modelId="{78D56017-1228-1144-B0DE-020C06C04FE5}" type="pres">
      <dgm:prSet presAssocID="{966771EB-8633-9F4C-8799-9940F196D18C}" presName="parTrans" presStyleLbl="sibTrans2D1" presStyleIdx="2" presStyleCnt="4" custAng="16290584" custScaleY="67978"/>
      <dgm:spPr>
        <a:prstGeom prst="upDownArrow">
          <a:avLst/>
        </a:prstGeom>
      </dgm:spPr>
    </dgm:pt>
    <dgm:pt modelId="{6EF280A6-4894-E244-B841-06CF7300F323}" type="pres">
      <dgm:prSet presAssocID="{966771EB-8633-9F4C-8799-9940F196D18C}" presName="connectorText" presStyleLbl="sibTrans2D1" presStyleIdx="2" presStyleCnt="4"/>
      <dgm:spPr/>
    </dgm:pt>
    <dgm:pt modelId="{CE3FD193-C74E-DA49-B78B-AB07AF2013E2}" type="pres">
      <dgm:prSet presAssocID="{217A9A1E-8D4B-3E43-A825-2B30D53E9136}" presName="node" presStyleLbl="node1" presStyleIdx="2" presStyleCnt="4" custScaleX="126706" custScaleY="116239">
        <dgm:presLayoutVars>
          <dgm:bulletEnabled val="1"/>
        </dgm:presLayoutVars>
      </dgm:prSet>
      <dgm:spPr/>
    </dgm:pt>
    <dgm:pt modelId="{D967D3D3-20F3-C64D-91BF-A15633393B42}" type="pres">
      <dgm:prSet presAssocID="{DBFBAA81-42B2-F54E-AA8C-3EE3A69260AA}" presName="parTrans" presStyleLbl="sibTrans2D1" presStyleIdx="3" presStyleCnt="4"/>
      <dgm:spPr/>
    </dgm:pt>
    <dgm:pt modelId="{269C5B47-BB51-3845-B919-75FF371D267B}" type="pres">
      <dgm:prSet presAssocID="{DBFBAA81-42B2-F54E-AA8C-3EE3A69260AA}" presName="connectorText" presStyleLbl="sibTrans2D1" presStyleIdx="3" presStyleCnt="4"/>
      <dgm:spPr/>
    </dgm:pt>
    <dgm:pt modelId="{0F609CB6-6895-7A4B-9DC5-8EB40BF682EE}" type="pres">
      <dgm:prSet presAssocID="{51DFE3D0-8392-C747-9715-DF2C015227F4}" presName="node" presStyleLbl="node1" presStyleIdx="3" presStyleCnt="4" custScaleX="114943" custScaleY="111424" custRadScaleRad="101320" custRadScaleInc="-3510">
        <dgm:presLayoutVars>
          <dgm:bulletEnabled val="1"/>
        </dgm:presLayoutVars>
      </dgm:prSet>
      <dgm:spPr/>
    </dgm:pt>
  </dgm:ptLst>
  <dgm:cxnLst>
    <dgm:cxn modelId="{8AAD9F1F-CCB7-784C-8785-CF195FAC4EA0}" srcId="{48DC14BF-0919-A345-967B-E5CAF16F2B2D}" destId="{58643285-066E-A14D-83CF-8F5764367082}" srcOrd="0" destOrd="0" parTransId="{749FD538-C0B8-154F-8B45-D65C83015293}" sibTransId="{2FC2DB98-DF3E-5F45-A11B-09D78AECF2AF}"/>
    <dgm:cxn modelId="{5230E429-B4E5-A642-A0DE-49F595E9DF07}" srcId="{E83B7ADC-5B3F-CD45-A582-95872FB7F655}" destId="{48DC14BF-0919-A345-967B-E5CAF16F2B2D}" srcOrd="0" destOrd="0" parTransId="{7CAD2BD8-1907-654D-8235-CBAE712FDB5F}" sibTransId="{D35B8467-4E96-6D44-AFE3-95082BCE2FBD}"/>
    <dgm:cxn modelId="{35257038-E28F-FD4A-9442-BBCB6046E920}" type="presOf" srcId="{4A85A72F-92A3-C341-A343-5F75E0291057}" destId="{7FE4B1C3-9848-B742-94DF-3D3940BCAFF9}" srcOrd="0" destOrd="0" presId="urn:microsoft.com/office/officeart/2005/8/layout/radial5"/>
    <dgm:cxn modelId="{2397D94D-6D20-9E4A-B562-E317B1F75E3B}" type="presOf" srcId="{749FD538-C0B8-154F-8B45-D65C83015293}" destId="{D550F85C-358F-4D4D-9D99-4D355636FFFC}" srcOrd="0" destOrd="0" presId="urn:microsoft.com/office/officeart/2005/8/layout/radial5"/>
    <dgm:cxn modelId="{B4F64658-9635-8549-857B-0E4653131CFD}" type="presOf" srcId="{217A9A1E-8D4B-3E43-A825-2B30D53E9136}" destId="{CE3FD193-C74E-DA49-B78B-AB07AF2013E2}" srcOrd="0" destOrd="0" presId="urn:microsoft.com/office/officeart/2005/8/layout/radial5"/>
    <dgm:cxn modelId="{002DEA5F-66FB-0D44-AC8A-B240CA394B7E}" srcId="{48DC14BF-0919-A345-967B-E5CAF16F2B2D}" destId="{217A9A1E-8D4B-3E43-A825-2B30D53E9136}" srcOrd="2" destOrd="0" parTransId="{966771EB-8633-9F4C-8799-9940F196D18C}" sibTransId="{93F8ADD4-EDD8-E64B-8373-7BE16D8048EC}"/>
    <dgm:cxn modelId="{6878AE67-AEDA-7A46-8A33-A8318D933DD9}" srcId="{48DC14BF-0919-A345-967B-E5CAF16F2B2D}" destId="{2FD605C2-447A-9B4A-B849-2F61F9439CAC}" srcOrd="1" destOrd="0" parTransId="{4A85A72F-92A3-C341-A343-5F75E0291057}" sibTransId="{92CC51AE-BE35-6544-A467-23DFFE26B769}"/>
    <dgm:cxn modelId="{FD867C81-9F15-794C-B21C-0CEB03E1A4F0}" type="presOf" srcId="{E83B7ADC-5B3F-CD45-A582-95872FB7F655}" destId="{5922DFA0-8816-AB47-A654-74100F6E0A71}" srcOrd="0" destOrd="0" presId="urn:microsoft.com/office/officeart/2005/8/layout/radial5"/>
    <dgm:cxn modelId="{EADBEB82-D2E5-EF4B-86F2-5A6DAE6F4387}" type="presOf" srcId="{749FD538-C0B8-154F-8B45-D65C83015293}" destId="{69EA4E4C-94FB-AF4B-85F2-1DB72E9D88DC}" srcOrd="1" destOrd="0" presId="urn:microsoft.com/office/officeart/2005/8/layout/radial5"/>
    <dgm:cxn modelId="{4A16F783-38DD-E34C-B7D3-61C9623FA1A8}" srcId="{48DC14BF-0919-A345-967B-E5CAF16F2B2D}" destId="{51DFE3D0-8392-C747-9715-DF2C015227F4}" srcOrd="3" destOrd="0" parTransId="{DBFBAA81-42B2-F54E-AA8C-3EE3A69260AA}" sibTransId="{23D87C04-31EA-614C-BA9F-32F573025F34}"/>
    <dgm:cxn modelId="{96F72688-B0DA-E149-980C-DD1F697C9203}" type="presOf" srcId="{966771EB-8633-9F4C-8799-9940F196D18C}" destId="{6EF280A6-4894-E244-B841-06CF7300F323}" srcOrd="1" destOrd="0" presId="urn:microsoft.com/office/officeart/2005/8/layout/radial5"/>
    <dgm:cxn modelId="{99630D8B-D4FE-F34A-AE85-D369BB011709}" type="presOf" srcId="{48DC14BF-0919-A345-967B-E5CAF16F2B2D}" destId="{409FF616-5BA6-A749-B1BD-7AD9C900F0F7}" srcOrd="0" destOrd="0" presId="urn:microsoft.com/office/officeart/2005/8/layout/radial5"/>
    <dgm:cxn modelId="{D1AE8791-234F-7447-A83A-3873E1CDB354}" type="presOf" srcId="{DBFBAA81-42B2-F54E-AA8C-3EE3A69260AA}" destId="{D967D3D3-20F3-C64D-91BF-A15633393B42}" srcOrd="0" destOrd="0" presId="urn:microsoft.com/office/officeart/2005/8/layout/radial5"/>
    <dgm:cxn modelId="{41CA30A4-AF29-2F46-A9FD-62A96990B367}" type="presOf" srcId="{966771EB-8633-9F4C-8799-9940F196D18C}" destId="{78D56017-1228-1144-B0DE-020C06C04FE5}" srcOrd="0" destOrd="0" presId="urn:microsoft.com/office/officeart/2005/8/layout/radial5"/>
    <dgm:cxn modelId="{F9FC84A5-5835-C143-9DC5-79DEAA93BB9C}" type="presOf" srcId="{51DFE3D0-8392-C747-9715-DF2C015227F4}" destId="{0F609CB6-6895-7A4B-9DC5-8EB40BF682EE}" srcOrd="0" destOrd="0" presId="urn:microsoft.com/office/officeart/2005/8/layout/radial5"/>
    <dgm:cxn modelId="{0D1075AD-B9EA-0546-A29C-D5F67C58E15C}" type="presOf" srcId="{58643285-066E-A14D-83CF-8F5764367082}" destId="{8BE652F3-3A7C-C14B-83D4-5475B58DD50B}" srcOrd="0" destOrd="0" presId="urn:microsoft.com/office/officeart/2005/8/layout/radial5"/>
    <dgm:cxn modelId="{1AF783E3-0E89-4146-AD69-9BB808157CF4}" type="presOf" srcId="{4A85A72F-92A3-C341-A343-5F75E0291057}" destId="{AF5FA92D-488C-5446-8FD2-83FB6117E651}" srcOrd="1" destOrd="0" presId="urn:microsoft.com/office/officeart/2005/8/layout/radial5"/>
    <dgm:cxn modelId="{7E5256E5-9820-2F40-8F2D-ED2DA0C5FB23}" type="presOf" srcId="{2FD605C2-447A-9B4A-B849-2F61F9439CAC}" destId="{3D7D4C47-549A-7042-9CD6-73C0CA4FAB3C}" srcOrd="0" destOrd="0" presId="urn:microsoft.com/office/officeart/2005/8/layout/radial5"/>
    <dgm:cxn modelId="{9026DEF4-C795-274C-A65E-0BD8A633DFE2}" type="presOf" srcId="{DBFBAA81-42B2-F54E-AA8C-3EE3A69260AA}" destId="{269C5B47-BB51-3845-B919-75FF371D267B}" srcOrd="1" destOrd="0" presId="urn:microsoft.com/office/officeart/2005/8/layout/radial5"/>
    <dgm:cxn modelId="{B415F5C5-BDEC-C44B-8231-137DF8C65A1A}" type="presParOf" srcId="{5922DFA0-8816-AB47-A654-74100F6E0A71}" destId="{409FF616-5BA6-A749-B1BD-7AD9C900F0F7}" srcOrd="0" destOrd="0" presId="urn:microsoft.com/office/officeart/2005/8/layout/radial5"/>
    <dgm:cxn modelId="{92FF3596-48AA-AA47-A7AD-A29CCFFA3E03}" type="presParOf" srcId="{5922DFA0-8816-AB47-A654-74100F6E0A71}" destId="{D550F85C-358F-4D4D-9D99-4D355636FFFC}" srcOrd="1" destOrd="0" presId="urn:microsoft.com/office/officeart/2005/8/layout/radial5"/>
    <dgm:cxn modelId="{8FD86607-0D05-0345-A987-4DBDEFEFCD98}" type="presParOf" srcId="{D550F85C-358F-4D4D-9D99-4D355636FFFC}" destId="{69EA4E4C-94FB-AF4B-85F2-1DB72E9D88DC}" srcOrd="0" destOrd="0" presId="urn:microsoft.com/office/officeart/2005/8/layout/radial5"/>
    <dgm:cxn modelId="{1EC6D094-E604-9D44-A2BA-B6329B9694CB}" type="presParOf" srcId="{5922DFA0-8816-AB47-A654-74100F6E0A71}" destId="{8BE652F3-3A7C-C14B-83D4-5475B58DD50B}" srcOrd="2" destOrd="0" presId="urn:microsoft.com/office/officeart/2005/8/layout/radial5"/>
    <dgm:cxn modelId="{B9E0F653-1AE6-C944-81A6-A553C534EA5D}" type="presParOf" srcId="{5922DFA0-8816-AB47-A654-74100F6E0A71}" destId="{7FE4B1C3-9848-B742-94DF-3D3940BCAFF9}" srcOrd="3" destOrd="0" presId="urn:microsoft.com/office/officeart/2005/8/layout/radial5"/>
    <dgm:cxn modelId="{341833AC-E50F-CC42-9458-AF3467C438BE}" type="presParOf" srcId="{7FE4B1C3-9848-B742-94DF-3D3940BCAFF9}" destId="{AF5FA92D-488C-5446-8FD2-83FB6117E651}" srcOrd="0" destOrd="0" presId="urn:microsoft.com/office/officeart/2005/8/layout/radial5"/>
    <dgm:cxn modelId="{ED33A903-2685-C441-9321-82F873DB3A5B}" type="presParOf" srcId="{5922DFA0-8816-AB47-A654-74100F6E0A71}" destId="{3D7D4C47-549A-7042-9CD6-73C0CA4FAB3C}" srcOrd="4" destOrd="0" presId="urn:microsoft.com/office/officeart/2005/8/layout/radial5"/>
    <dgm:cxn modelId="{1CD35E41-9791-7B45-9575-A214784AA6B0}" type="presParOf" srcId="{5922DFA0-8816-AB47-A654-74100F6E0A71}" destId="{78D56017-1228-1144-B0DE-020C06C04FE5}" srcOrd="5" destOrd="0" presId="urn:microsoft.com/office/officeart/2005/8/layout/radial5"/>
    <dgm:cxn modelId="{58244AC9-BE91-EB4A-9A59-1E4244A024AF}" type="presParOf" srcId="{78D56017-1228-1144-B0DE-020C06C04FE5}" destId="{6EF280A6-4894-E244-B841-06CF7300F323}" srcOrd="0" destOrd="0" presId="urn:microsoft.com/office/officeart/2005/8/layout/radial5"/>
    <dgm:cxn modelId="{06219BB3-164E-644F-BFC1-33FBA5D98E36}" type="presParOf" srcId="{5922DFA0-8816-AB47-A654-74100F6E0A71}" destId="{CE3FD193-C74E-DA49-B78B-AB07AF2013E2}" srcOrd="6" destOrd="0" presId="urn:microsoft.com/office/officeart/2005/8/layout/radial5"/>
    <dgm:cxn modelId="{BCECDBCD-1F25-DB4B-BC61-8E53B03C33F4}" type="presParOf" srcId="{5922DFA0-8816-AB47-A654-74100F6E0A71}" destId="{D967D3D3-20F3-C64D-91BF-A15633393B42}" srcOrd="7" destOrd="0" presId="urn:microsoft.com/office/officeart/2005/8/layout/radial5"/>
    <dgm:cxn modelId="{F6D893B8-322C-3041-927E-1E511769DF78}" type="presParOf" srcId="{D967D3D3-20F3-C64D-91BF-A15633393B42}" destId="{269C5B47-BB51-3845-B919-75FF371D267B}" srcOrd="0" destOrd="0" presId="urn:microsoft.com/office/officeart/2005/8/layout/radial5"/>
    <dgm:cxn modelId="{978E6208-347E-4440-ABD2-7E47CBEA7755}" type="presParOf" srcId="{5922DFA0-8816-AB47-A654-74100F6E0A71}" destId="{0F609CB6-6895-7A4B-9DC5-8EB40BF682E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FF616-5BA6-A749-B1BD-7AD9C900F0F7}">
      <dsp:nvSpPr>
        <dsp:cNvPr id="0" name=""/>
        <dsp:cNvSpPr/>
      </dsp:nvSpPr>
      <dsp:spPr>
        <a:xfrm>
          <a:off x="2118389" y="2132097"/>
          <a:ext cx="1514870" cy="1483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b="1" kern="1200" dirty="0">
              <a:solidFill>
                <a:srgbClr val="FFFF00"/>
              </a:solidFill>
            </a:rPr>
            <a:t>MSP</a:t>
          </a:r>
          <a:endParaRPr lang="fr-FR" b="1" kern="1200" dirty="0">
            <a:solidFill>
              <a:srgbClr val="FFFF00"/>
            </a:solidFill>
          </a:endParaRPr>
        </a:p>
      </dsp:txBody>
      <dsp:txXfrm>
        <a:off x="2340237" y="2349280"/>
        <a:ext cx="1071174" cy="1048654"/>
      </dsp:txXfrm>
    </dsp:sp>
    <dsp:sp modelId="{D550F85C-358F-4D4D-9D99-4D355636FFFC}">
      <dsp:nvSpPr>
        <dsp:cNvPr id="0" name=""/>
        <dsp:cNvSpPr/>
      </dsp:nvSpPr>
      <dsp:spPr>
        <a:xfrm rot="10800000">
          <a:off x="2572336" y="1756821"/>
          <a:ext cx="471862" cy="236549"/>
        </a:xfrm>
        <a:prstGeom prst="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2643301" y="1804131"/>
        <a:ext cx="400897" cy="141929"/>
      </dsp:txXfrm>
    </dsp:sp>
    <dsp:sp modelId="{8BE652F3-3A7C-C14B-83D4-5475B58DD50B}">
      <dsp:nvSpPr>
        <dsp:cNvPr id="0" name=""/>
        <dsp:cNvSpPr/>
      </dsp:nvSpPr>
      <dsp:spPr>
        <a:xfrm>
          <a:off x="1896209" y="-91972"/>
          <a:ext cx="1960785" cy="1636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EHPAD</a:t>
          </a:r>
          <a:endParaRPr lang="fr-FR" sz="1400" b="1" kern="1200" dirty="0"/>
        </a:p>
      </dsp:txBody>
      <dsp:txXfrm>
        <a:off x="2183359" y="147699"/>
        <a:ext cx="1386485" cy="1157237"/>
      </dsp:txXfrm>
    </dsp:sp>
    <dsp:sp modelId="{7FE4B1C3-9848-B742-94DF-3D3940BCAFF9}">
      <dsp:nvSpPr>
        <dsp:cNvPr id="0" name=""/>
        <dsp:cNvSpPr/>
      </dsp:nvSpPr>
      <dsp:spPr>
        <a:xfrm rot="21506439">
          <a:off x="3724785" y="2593790"/>
          <a:ext cx="221381" cy="507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3724797" y="2696171"/>
        <a:ext cx="154967" cy="304433"/>
      </dsp:txXfrm>
    </dsp:sp>
    <dsp:sp modelId="{3D7D4C47-549A-7042-9CD6-73C0CA4FAB3C}">
      <dsp:nvSpPr>
        <dsp:cNvPr id="0" name=""/>
        <dsp:cNvSpPr/>
      </dsp:nvSpPr>
      <dsp:spPr>
        <a:xfrm>
          <a:off x="4050090" y="1922393"/>
          <a:ext cx="1936475" cy="1785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Centre  gériatrie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Chastaing</a:t>
          </a:r>
          <a:r>
            <a:rPr lang="fr-FR" sz="1200" b="1" kern="1200" dirty="0"/>
            <a:t>t</a:t>
          </a:r>
        </a:p>
      </dsp:txBody>
      <dsp:txXfrm>
        <a:off x="4333680" y="2183915"/>
        <a:ext cx="1369295" cy="1262737"/>
      </dsp:txXfrm>
    </dsp:sp>
    <dsp:sp modelId="{78D56017-1228-1144-B0DE-020C06C04FE5}">
      <dsp:nvSpPr>
        <dsp:cNvPr id="0" name=""/>
        <dsp:cNvSpPr/>
      </dsp:nvSpPr>
      <dsp:spPr>
        <a:xfrm>
          <a:off x="2788805" y="3647242"/>
          <a:ext cx="223908" cy="344912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2788805" y="3716224"/>
        <a:ext cx="156736" cy="206948"/>
      </dsp:txXfrm>
    </dsp:sp>
    <dsp:sp modelId="{CE3FD193-C74E-DA49-B78B-AB07AF2013E2}">
      <dsp:nvSpPr>
        <dsp:cNvPr id="0" name=""/>
        <dsp:cNvSpPr/>
      </dsp:nvSpPr>
      <dsp:spPr>
        <a:xfrm>
          <a:off x="1983916" y="4036940"/>
          <a:ext cx="1890855" cy="173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Partenaires de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santé</a:t>
          </a:r>
        </a:p>
      </dsp:txBody>
      <dsp:txXfrm>
        <a:off x="2260825" y="4290974"/>
        <a:ext cx="1337037" cy="1226586"/>
      </dsp:txXfrm>
    </dsp:sp>
    <dsp:sp modelId="{D967D3D3-20F3-C64D-91BF-A15633393B42}">
      <dsp:nvSpPr>
        <dsp:cNvPr id="0" name=""/>
        <dsp:cNvSpPr/>
      </dsp:nvSpPr>
      <dsp:spPr>
        <a:xfrm rot="10799972">
          <a:off x="1803109" y="2619921"/>
          <a:ext cx="222797" cy="507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 rot="10800000">
        <a:off x="1869948" y="2721398"/>
        <a:ext cx="155958" cy="304433"/>
      </dsp:txXfrm>
    </dsp:sp>
    <dsp:sp modelId="{0F609CB6-6895-7A4B-9DC5-8EB40BF682EE}">
      <dsp:nvSpPr>
        <dsp:cNvPr id="0" name=""/>
        <dsp:cNvSpPr/>
      </dsp:nvSpPr>
      <dsp:spPr>
        <a:xfrm>
          <a:off x="-17297" y="2042224"/>
          <a:ext cx="1715314" cy="1662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kern="1200" dirty="0">
              <a:solidFill>
                <a:schemeClr val="bg1"/>
              </a:solidFill>
            </a:rPr>
            <a:t>Centre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kern="1200" dirty="0">
              <a:solidFill>
                <a:schemeClr val="bg1"/>
              </a:solidFill>
            </a:rPr>
            <a:t>e-santé CHU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b="1" kern="1200" dirty="0"/>
        </a:p>
      </dsp:txBody>
      <dsp:txXfrm>
        <a:off x="233905" y="2285735"/>
        <a:ext cx="1212910" cy="1175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6F1C8-CFB6-4D89-B941-36345ED929FA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FEDF4-D0EF-4609-9D59-0D255C779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FEDF4-D0EF-4609-9D59-0D255C779C1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FEDF4-D0EF-4609-9D59-0D255C779C1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96643A-4DC0-A642-AC9D-FE871CB52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F4A986-1542-F34C-88B7-9D8830E2A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EAA310-17B7-814F-9A58-185D6361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C35-17D4-2049-9CB4-16466FAB2EF3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333277-52C7-E84E-9E27-630BC9CF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63BF9A-1DCD-5748-BFAE-8B4694C5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DB0E-B91A-4E46-AF40-78359B2FF4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88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38217-2983-EE46-B0A5-37B77D5C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3EE4E3-95C7-C242-AB91-B15753C0F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1893EF-3658-CE4C-B5C2-A8DC5DB7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C35-17D4-2049-9CB4-16466FAB2EF3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F1E85-181D-0948-B172-F5CAF7D3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9A5538-593B-4742-9892-80B7F5A9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DB0E-B91A-4E46-AF40-78359B2FF4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9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3FBC8E3-3AE2-4849-B4C9-243F5F53A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CC9874-CE0B-964F-B9C9-39E09D980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39BDCB-BB65-0243-BB91-2DF01F2A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C35-17D4-2049-9CB4-16466FAB2EF3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8E26C0-17D9-F045-AC93-D97CE18C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ADA035-5649-7B44-A475-612D2A19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DB0E-B91A-4E46-AF40-78359B2FF4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70F3E-4C38-334F-AAC7-663ECA16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686408-8388-524F-8951-4F8968AA8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D525AB-9A4B-074A-A68D-8F768598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C35-17D4-2049-9CB4-16466FAB2EF3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721EEB-3ADA-F749-8491-C7A4EDCB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6ABD22-00D0-D144-827C-052D09BC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DB0E-B91A-4E46-AF40-78359B2FF4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45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24B5BD-FAF7-A446-8F3F-341BDC81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A44195-E894-0141-9CDA-EC1CFCD39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1C6389-3C61-E34A-B6AB-BAC4AD6F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C35-17D4-2049-9CB4-16466FAB2EF3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572DF3-ACA0-E441-AE1A-5DF1B39E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CF033A-B8A5-034F-928A-23A454E8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DB0E-B91A-4E46-AF40-78359B2FF4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59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9CB5D5-2397-9744-B7DF-57499D8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3D1BCF-2F71-4949-A440-7F3C2BDC9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4DE9FC-929C-5A45-AB79-19F6980BD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04AE88-5B10-F74D-AB17-BF475EB3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C35-17D4-2049-9CB4-16466FAB2EF3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1E74C8-9FD4-7F46-82BE-0A775013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0B017B-1C1A-AF4D-A22A-CB04C4A2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DB0E-B91A-4E46-AF40-78359B2FF4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2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2CF405-CD6C-DD48-BFB1-524994BF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44206D-DC49-9945-A5CC-A281AC9E1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737AB0-E43C-844D-B19C-E12639B61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CE8A59-156A-674F-86FC-8918E8B03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403FE1-4871-4D41-9C37-C3CA659F9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FBB0D4A-F00B-294D-8CBD-EDC0FA36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C35-17D4-2049-9CB4-16466FAB2EF3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B5048F-B43F-554F-854F-7CA11E86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75043C-1FF1-C44A-A920-6E06859A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DB0E-B91A-4E46-AF40-78359B2FF4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59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34F49-0797-F44F-8A89-CA26B815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8CA8A7-A054-5A44-B99E-0499EC5F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C35-17D4-2049-9CB4-16466FAB2EF3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EDE5D-63A4-E547-A5CE-8F6DB695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56520C-30F4-9843-A72B-1BF7AB91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DB0E-B91A-4E46-AF40-78359B2FF4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64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8531C5-EAC9-7443-A8FC-C96A8F1F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C35-17D4-2049-9CB4-16466FAB2EF3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3C22A1-2AB3-1648-9070-92F8F547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9136C7-8AC3-744E-BF9B-EC6D83BB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DB0E-B91A-4E46-AF40-78359B2FF4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37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4CCC8-B080-6E46-A01F-EDB10725C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02BB8C-6C2C-9847-8B2E-FAD3B029C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A6BA4D-2A8F-1944-88A3-8C144B316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1779F1-4E48-4A44-928B-14E7775D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C35-17D4-2049-9CB4-16466FAB2EF3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386D1A-BB36-BF48-8850-EC9A0765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96EA7B-1FF2-9C45-83BD-E673B7A0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DB0E-B91A-4E46-AF40-78359B2FF4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32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DEF29-2C70-EB44-A75B-905D7ADF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C16E23-1273-684D-A0BC-5C8482919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9C9087-E320-2E4A-BE59-6445A62CB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01D8E6-1D09-A94B-B54E-451C392A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C35-17D4-2049-9CB4-16466FAB2EF3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F86696-DBE5-0D4D-B230-4F56D1A9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17EDA3-21E6-8B44-B0E3-6D00D390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DB0E-B91A-4E46-AF40-78359B2FF4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79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DB89101-D3A7-4043-A20A-90B8B9E3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92B6B6-7091-BB45-85A8-7EA7B2643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EEFA1B-B903-C243-A5FA-0CBEB6B0E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53C35-17D4-2049-9CB4-16466FAB2EF3}" type="datetimeFigureOut">
              <a:rPr lang="fr-FR" smtClean="0"/>
              <a:pPr/>
              <a:t>03/07/2019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1D3796-FC58-D245-8179-4EA13C7D8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446523-D8EC-0F4A-9725-FF940EE06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DB0E-B91A-4E46-AF40-78359B2FF4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32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F11E38C-68BB-0F43-A9D9-E895BBD62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61" y="3602037"/>
            <a:ext cx="11837096" cy="2448033"/>
          </a:xfrm>
        </p:spPr>
        <p:txBody>
          <a:bodyPr>
            <a:normAutofit lnSpcReduction="10000"/>
          </a:bodyPr>
          <a:lstStyle/>
          <a:p>
            <a:r>
              <a:rPr lang="fr-FR" sz="4000" b="1" dirty="0"/>
              <a:t>Retour d’expérience à Limoges </a:t>
            </a:r>
          </a:p>
          <a:p>
            <a:r>
              <a:rPr lang="fr-FR" sz="4000" b="1" dirty="0"/>
              <a:t>Mise en place d’un projet de télémédecine dans la MSP </a:t>
            </a:r>
            <a:r>
              <a:rPr lang="fr-FR" sz="4000" b="1" dirty="0" err="1"/>
              <a:t>Beaublanc</a:t>
            </a:r>
            <a:endParaRPr lang="fr-FR" sz="4000" b="1" dirty="0"/>
          </a:p>
          <a:p>
            <a:r>
              <a:rPr lang="fr-FR" sz="4000" b="1" dirty="0"/>
              <a:t>(Dr. Serge </a:t>
            </a:r>
            <a:r>
              <a:rPr lang="fr-FR" sz="4000" b="1" dirty="0" err="1"/>
              <a:t>Nouhaud</a:t>
            </a:r>
            <a:r>
              <a:rPr lang="fr-FR" sz="4000" b="1" dirty="0"/>
              <a:t>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B8D8C3-28F6-0941-8C87-77787C6214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156"/>
            <a:ext cx="1177290" cy="11687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4209D9-5522-2F49-B882-958ED2AE7F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66"/>
            <a:ext cx="12192000" cy="23456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476C5B-ACF1-D945-9C62-835504744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900" y="2383156"/>
            <a:ext cx="18161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7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C99306D-2E8E-E449-976F-EA9DF264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738" y="0"/>
            <a:ext cx="5351585" cy="1325563"/>
          </a:xfrm>
        </p:spPr>
        <p:txBody>
          <a:bodyPr/>
          <a:lstStyle/>
          <a:p>
            <a:pPr algn="r"/>
            <a:r>
              <a:rPr lang="fr-FR" sz="7200" b="1" dirty="0"/>
              <a:t>Contexte</a:t>
            </a:r>
            <a:r>
              <a:rPr lang="fr-FR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1E38C-68BB-0F43-A9D9-E895BBD6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36784"/>
            <a:ext cx="10515600" cy="531055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fr-FR" sz="9600" b="1" dirty="0"/>
              <a:t>			</a:t>
            </a:r>
            <a:r>
              <a:rPr lang="fr-FR" sz="9600" b="1"/>
              <a:t>	                                                   </a:t>
            </a:r>
            <a:r>
              <a:rPr lang="fr-FR" sz="14400" b="1"/>
              <a:t>Descriptif </a:t>
            </a:r>
            <a:r>
              <a:rPr lang="fr-FR" sz="14400" b="1" dirty="0"/>
              <a:t>de la MSP</a:t>
            </a:r>
            <a:endParaRPr lang="fr-FR" sz="14400" dirty="0"/>
          </a:p>
          <a:p>
            <a:pPr>
              <a:buNone/>
            </a:pPr>
            <a:r>
              <a:rPr lang="fr-FR" sz="9600" dirty="0"/>
              <a:t>Ouverture début 2018</a:t>
            </a:r>
            <a:endParaRPr lang="fr-FR" dirty="0"/>
          </a:p>
          <a:p>
            <a:pPr>
              <a:buNone/>
            </a:pPr>
            <a:r>
              <a:rPr lang="fr-FR" sz="4000" dirty="0"/>
              <a:t>	</a:t>
            </a:r>
            <a:r>
              <a:rPr lang="fr-FR" sz="8000" u="sng" dirty="0"/>
              <a:t>une trentaine de médicaux </a:t>
            </a:r>
            <a:endParaRPr lang="fr-FR" sz="8000" dirty="0"/>
          </a:p>
          <a:p>
            <a:pPr>
              <a:buFont typeface="Wingdings" pitchFamily="2" charset="2"/>
              <a:buChar char="Ø"/>
            </a:pPr>
            <a:r>
              <a:rPr lang="fr-FR" sz="8000" dirty="0"/>
              <a:t> 5 généralistes, </a:t>
            </a:r>
          </a:p>
          <a:p>
            <a:pPr>
              <a:buFont typeface="Wingdings" pitchFamily="2" charset="2"/>
              <a:buChar char="Ø"/>
            </a:pPr>
            <a:r>
              <a:rPr lang="fr-FR" sz="8000" dirty="0"/>
              <a:t>5 rhumatologues, </a:t>
            </a:r>
          </a:p>
          <a:p>
            <a:pPr>
              <a:buFont typeface="Wingdings" pitchFamily="2" charset="2"/>
              <a:buChar char="Ø"/>
            </a:pPr>
            <a:r>
              <a:rPr lang="fr-FR" sz="8000" dirty="0"/>
              <a:t>1 ophtalmologue, </a:t>
            </a:r>
          </a:p>
          <a:p>
            <a:pPr>
              <a:buFont typeface="Wingdings" pitchFamily="2" charset="2"/>
              <a:buChar char="Ø"/>
            </a:pPr>
            <a:r>
              <a:rPr lang="fr-FR" sz="8000" dirty="0"/>
              <a:t>2 dentistes</a:t>
            </a:r>
          </a:p>
          <a:p>
            <a:pPr>
              <a:buFont typeface="Wingdings" pitchFamily="2" charset="2"/>
              <a:buChar char="Ø"/>
            </a:pPr>
            <a:r>
              <a:rPr lang="fr-FR" sz="8000" dirty="0"/>
              <a:t>1 consultation avancée du CHS</a:t>
            </a:r>
          </a:p>
          <a:p>
            <a:pPr>
              <a:buNone/>
            </a:pPr>
            <a:r>
              <a:rPr lang="fr-FR" sz="8000" dirty="0"/>
              <a:t>	</a:t>
            </a:r>
            <a:r>
              <a:rPr lang="fr-FR" sz="8000" u="sng" dirty="0"/>
              <a:t>des paramédicaux </a:t>
            </a:r>
            <a:endParaRPr lang="fr-FR" sz="8000" dirty="0"/>
          </a:p>
          <a:p>
            <a:pPr>
              <a:buFont typeface="Wingdings" pitchFamily="2" charset="2"/>
              <a:buChar char="Ø"/>
            </a:pPr>
            <a:r>
              <a:rPr lang="fr-FR" sz="8000" dirty="0"/>
              <a:t>6 infirmières,</a:t>
            </a:r>
          </a:p>
          <a:p>
            <a:pPr>
              <a:buFont typeface="Wingdings" pitchFamily="2" charset="2"/>
              <a:buChar char="Ø"/>
            </a:pPr>
            <a:r>
              <a:rPr lang="fr-FR" sz="8000" dirty="0"/>
              <a:t>5 Kinésithérapeutes,</a:t>
            </a:r>
          </a:p>
          <a:p>
            <a:pPr>
              <a:buFont typeface="Wingdings" pitchFamily="2" charset="2"/>
              <a:buChar char="Ø"/>
            </a:pPr>
            <a:r>
              <a:rPr lang="fr-FR" sz="8000" dirty="0"/>
              <a:t>1 diététicienne,</a:t>
            </a:r>
          </a:p>
          <a:p>
            <a:pPr>
              <a:buNone/>
            </a:pPr>
            <a:r>
              <a:rPr lang="fr-FR" sz="8000" dirty="0"/>
              <a:t>	</a:t>
            </a:r>
            <a:r>
              <a:rPr lang="fr-FR" sz="8000" u="sng" dirty="0"/>
              <a:t>3 pharmaciens</a:t>
            </a:r>
          </a:p>
          <a:p>
            <a:pPr>
              <a:buNone/>
            </a:pPr>
            <a:r>
              <a:rPr lang="fr-FR" sz="8000" dirty="0"/>
              <a:t>	</a:t>
            </a:r>
            <a:r>
              <a:rPr lang="fr-FR" sz="8000" u="sng" dirty="0"/>
              <a:t>1 opticien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4209D9-5522-2F49-B882-958ED2AE7F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0"/>
            <a:ext cx="5652000" cy="12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C99306D-2E8E-E449-976F-EA9DF264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14" y="201218"/>
            <a:ext cx="7005021" cy="1325563"/>
          </a:xfrm>
        </p:spPr>
        <p:txBody>
          <a:bodyPr>
            <a:normAutofit/>
          </a:bodyPr>
          <a:lstStyle/>
          <a:p>
            <a:pPr algn="ctr"/>
            <a:r>
              <a:rPr lang="fr-FR" sz="7200" b="1" dirty="0"/>
              <a:t>Besoins</a:t>
            </a:r>
            <a:r>
              <a:rPr lang="fr-FR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1E38C-68BB-0F43-A9D9-E895BBD6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1231"/>
            <a:ext cx="10515600" cy="4696137"/>
          </a:xfrm>
        </p:spPr>
        <p:txBody>
          <a:bodyPr>
            <a:normAutofit fontScale="70000" lnSpcReduction="20000"/>
          </a:bodyPr>
          <a:lstStyle/>
          <a:p>
            <a:r>
              <a:rPr lang="fr-FR" sz="4000" b="1" dirty="0"/>
              <a:t>Matériel</a:t>
            </a:r>
            <a:r>
              <a:rPr lang="fr-FR" sz="4000" dirty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fr-FR" sz="4000" dirty="0"/>
              <a:t>   Une salle dédiée conçue dès la conception</a:t>
            </a:r>
          </a:p>
          <a:p>
            <a:pPr>
              <a:buFont typeface="Wingdings" pitchFamily="2" charset="2"/>
              <a:buChar char="Ø"/>
            </a:pPr>
            <a:r>
              <a:rPr lang="fr-FR" sz="4000" dirty="0"/>
              <a:t>   Matériel de visioconférence, outils connectés, logiciels…</a:t>
            </a:r>
          </a:p>
          <a:p>
            <a:pPr>
              <a:buNone/>
            </a:pPr>
            <a:endParaRPr lang="fr-FR" sz="4000" dirty="0"/>
          </a:p>
          <a:p>
            <a:r>
              <a:rPr lang="fr-FR" sz="4000" b="1" dirty="0"/>
              <a:t>Formation – information</a:t>
            </a:r>
            <a:r>
              <a:rPr lang="fr-FR" sz="4000" dirty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fr-FR" sz="4000" dirty="0"/>
              <a:t>   Pour l’utilisation pratique du matériel</a:t>
            </a:r>
          </a:p>
          <a:p>
            <a:pPr>
              <a:buFont typeface="Wingdings" pitchFamily="2" charset="2"/>
              <a:buChar char="Ø"/>
            </a:pPr>
            <a:r>
              <a:rPr lang="fr-FR" sz="4000" dirty="0"/>
              <a:t>   Pour l’aspect légal et organisationnel</a:t>
            </a:r>
          </a:p>
          <a:p>
            <a:pPr>
              <a:buNone/>
            </a:pPr>
            <a:r>
              <a:rPr lang="fr-FR" sz="4000" dirty="0"/>
              <a:t>  Appui du service de télémédecine du CHU Limoges et d’ESEA Nouvelle Aquitaine </a:t>
            </a:r>
          </a:p>
          <a:p>
            <a:r>
              <a:rPr lang="fr-FR" sz="4000" b="1" dirty="0"/>
              <a:t>Déploiement</a:t>
            </a:r>
          </a:p>
          <a:p>
            <a:pPr>
              <a:buNone/>
            </a:pPr>
            <a:r>
              <a:rPr lang="fr-FR" sz="4000" dirty="0"/>
              <a:t>   en cours depuis automne 2018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4209D9-5522-2F49-B882-958ED2AE7F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0"/>
            <a:ext cx="5652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C99306D-2E8E-E449-976F-EA9DF264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922" y="269631"/>
            <a:ext cx="7057293" cy="103513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200" b="1" dirty="0"/>
              <a:t>   </a:t>
            </a:r>
            <a:r>
              <a:rPr lang="fr-FR" sz="6000" b="1" dirty="0"/>
              <a:t>Descriptif du projet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1E38C-68BB-0F43-A9D9-E895BBD6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154723"/>
            <a:ext cx="10515600" cy="5383246"/>
          </a:xfrm>
        </p:spPr>
        <p:txBody>
          <a:bodyPr>
            <a:noAutofit/>
          </a:bodyPr>
          <a:lstStyle/>
          <a:p>
            <a:r>
              <a:rPr lang="fr-FR" sz="2400" b="1" dirty="0"/>
              <a:t>Télémédecine</a:t>
            </a:r>
          </a:p>
          <a:p>
            <a:pPr>
              <a:buNone/>
            </a:pPr>
            <a:r>
              <a:rPr lang="fr-FR" sz="2400" dirty="0"/>
              <a:t>les généralistes de la MSP sont requérants </a:t>
            </a:r>
            <a:r>
              <a:rPr lang="fr-FR" sz="2400" b="1" dirty="0"/>
              <a:t>ou</a:t>
            </a:r>
            <a:r>
              <a:rPr lang="fr-FR" sz="2400" dirty="0"/>
              <a:t> requis</a:t>
            </a:r>
          </a:p>
          <a:p>
            <a:pPr>
              <a:buNone/>
            </a:pPr>
            <a:r>
              <a:rPr lang="fr-FR" sz="2400" dirty="0"/>
              <a:t>Les spécialistes sont principalement requis</a:t>
            </a:r>
          </a:p>
          <a:p>
            <a:pPr>
              <a:buNone/>
            </a:pPr>
            <a:endParaRPr lang="fr-FR" sz="2400" dirty="0"/>
          </a:p>
          <a:p>
            <a:r>
              <a:rPr lang="fr-FR" sz="2400" b="1" dirty="0"/>
              <a:t>AA Projet ARS</a:t>
            </a:r>
          </a:p>
          <a:p>
            <a:pPr>
              <a:buNone/>
            </a:pPr>
            <a:r>
              <a:rPr lang="fr-FR" sz="2400" dirty="0"/>
              <a:t>En réponse à un appel à projet de l’ARS Nouvelle Aquitaine durant l’été 2018</a:t>
            </a:r>
          </a:p>
          <a:p>
            <a:pPr>
              <a:buNone/>
            </a:pPr>
            <a:r>
              <a:rPr lang="fr-FR" sz="2400" dirty="0"/>
              <a:t>En appui sur le cahier des charges</a:t>
            </a:r>
          </a:p>
          <a:p>
            <a:pPr>
              <a:buNone/>
            </a:pPr>
            <a:endParaRPr lang="fr-FR" sz="2400" b="1" dirty="0"/>
          </a:p>
          <a:p>
            <a:r>
              <a:rPr lang="fr-FR" sz="2400" b="1" dirty="0"/>
              <a:t>Téléenseignement</a:t>
            </a:r>
          </a:p>
          <a:p>
            <a:pPr>
              <a:buNone/>
            </a:pPr>
            <a:r>
              <a:rPr lang="fr-FR" sz="2400" dirty="0"/>
              <a:t>Beaucoup des médicaux ou paramédicaux sont aussi des maitres de stage :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participation des étudiants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utilisation de l’outil  pour développer du téléenseignement</a:t>
            </a:r>
          </a:p>
          <a:p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4209D9-5522-2F49-B882-958ED2AE7F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0"/>
            <a:ext cx="5652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3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C99306D-2E8E-E449-976F-EA9DF264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215" y="123092"/>
            <a:ext cx="6951785" cy="1003179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Descriptif du projet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1E38C-68BB-0F43-A9D9-E895BBD6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5062"/>
            <a:ext cx="11289323" cy="55332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9600" b="1" dirty="0"/>
              <a:t>MSP requérante :</a:t>
            </a:r>
          </a:p>
          <a:p>
            <a:pPr>
              <a:buNone/>
            </a:pPr>
            <a:r>
              <a:rPr lang="fr-FR" sz="9600" b="1" dirty="0"/>
              <a:t>Téléconsultations</a:t>
            </a:r>
            <a:r>
              <a:rPr lang="fr-FR" sz="9600" dirty="0"/>
              <a:t> (en </a:t>
            </a:r>
            <a:r>
              <a:rPr lang="fr-FR" sz="9600" dirty="0" err="1"/>
              <a:t>présentiel</a:t>
            </a:r>
            <a:r>
              <a:rPr lang="fr-FR" sz="9600" dirty="0"/>
              <a:t>) et/ou </a:t>
            </a:r>
            <a:r>
              <a:rPr lang="fr-FR" sz="9600" b="1" dirty="0" err="1"/>
              <a:t>téléexpertises</a:t>
            </a:r>
            <a:r>
              <a:rPr lang="fr-FR" sz="9600" dirty="0"/>
              <a:t> (analyse de dossiers ou d’examens)  </a:t>
            </a:r>
          </a:p>
          <a:p>
            <a:pPr>
              <a:buNone/>
            </a:pPr>
            <a:r>
              <a:rPr lang="fr-FR" sz="9600" dirty="0"/>
              <a:t>depuis la salle dédiée de la MSP pour les patients du Pôle </a:t>
            </a:r>
            <a:r>
              <a:rPr lang="fr-FR" sz="9600" b="1" dirty="0"/>
              <a:t>avec des spécialistes requis</a:t>
            </a:r>
            <a:r>
              <a:rPr lang="fr-FR" sz="96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sz="9600" dirty="0"/>
              <a:t> du CHU (multiples spécialités impliquées, en particulier la gériatrie)</a:t>
            </a:r>
          </a:p>
          <a:p>
            <a:pPr>
              <a:buFont typeface="Wingdings" pitchFamily="2" charset="2"/>
              <a:buChar char="Ø"/>
            </a:pPr>
            <a:r>
              <a:rPr lang="fr-FR" sz="9600" dirty="0"/>
              <a:t> du réseau libéral (cardiologues, dermatologues)</a:t>
            </a:r>
          </a:p>
          <a:p>
            <a:pPr>
              <a:buNone/>
            </a:pPr>
            <a:endParaRPr lang="fr-FR" sz="9600" dirty="0"/>
          </a:p>
          <a:p>
            <a:pPr>
              <a:buNone/>
            </a:pPr>
            <a:r>
              <a:rPr lang="fr-FR" sz="9600" b="1" dirty="0"/>
              <a:t>MSP requise :</a:t>
            </a:r>
            <a:endParaRPr lang="fr-FR" sz="9600" dirty="0"/>
          </a:p>
          <a:p>
            <a:pPr>
              <a:buFont typeface="Wingdings" pitchFamily="2" charset="2"/>
              <a:buChar char="Ø"/>
            </a:pPr>
            <a:r>
              <a:rPr lang="fr-FR" sz="9600" dirty="0"/>
              <a:t>Généralistes</a:t>
            </a:r>
          </a:p>
          <a:p>
            <a:pPr>
              <a:buNone/>
            </a:pPr>
            <a:r>
              <a:rPr lang="fr-FR" sz="9600" b="1" dirty="0"/>
              <a:t>Téléconsultations </a:t>
            </a:r>
            <a:r>
              <a:rPr lang="fr-FR" sz="9600" dirty="0"/>
              <a:t>et/ou </a:t>
            </a:r>
            <a:r>
              <a:rPr lang="fr-FR" sz="9600" b="1" dirty="0" err="1"/>
              <a:t>téléexpertises</a:t>
            </a:r>
            <a:r>
              <a:rPr lang="fr-FR" sz="9600" dirty="0"/>
              <a:t> pour nos patients en EPHAD (présentation par des paramédicaux) </a:t>
            </a:r>
          </a:p>
          <a:p>
            <a:pPr>
              <a:buFont typeface="Wingdings" pitchFamily="2" charset="2"/>
              <a:buChar char="Ø"/>
            </a:pPr>
            <a:r>
              <a:rPr lang="fr-FR" sz="9600" dirty="0"/>
              <a:t>Rhumatologues, ophtalmologue</a:t>
            </a:r>
          </a:p>
          <a:p>
            <a:pPr>
              <a:buNone/>
            </a:pPr>
            <a:r>
              <a:rPr lang="fr-FR" sz="9600" b="1" dirty="0"/>
              <a:t>Téléconsultations</a:t>
            </a:r>
            <a:r>
              <a:rPr lang="fr-FR" sz="9600" dirty="0"/>
              <a:t> et/ou </a:t>
            </a:r>
            <a:r>
              <a:rPr lang="fr-FR" sz="9600" b="1" dirty="0" err="1"/>
              <a:t>téléexpertises</a:t>
            </a:r>
            <a:r>
              <a:rPr lang="fr-FR" sz="9600" b="1" dirty="0"/>
              <a:t> </a:t>
            </a:r>
            <a:r>
              <a:rPr lang="fr-FR" sz="9600" dirty="0"/>
              <a:t>(recrutement régional)</a:t>
            </a:r>
          </a:p>
          <a:p>
            <a:pPr>
              <a:buFont typeface="Wingdings" pitchFamily="2" charset="2"/>
              <a:buChar char="Ø"/>
            </a:pPr>
            <a:r>
              <a:rPr lang="fr-FR" sz="9600" b="1" dirty="0"/>
              <a:t>Téléconsultations</a:t>
            </a:r>
            <a:r>
              <a:rPr lang="fr-FR" sz="9600" dirty="0"/>
              <a:t> et/ou </a:t>
            </a:r>
            <a:r>
              <a:rPr lang="fr-FR" sz="9600" b="1" dirty="0" err="1"/>
              <a:t>téléexpertises</a:t>
            </a:r>
            <a:r>
              <a:rPr lang="fr-FR" sz="9600" dirty="0"/>
              <a:t> entre nos patients de ville  (présentation par exemple par IDE) et les généralistes du Pôle</a:t>
            </a:r>
          </a:p>
          <a:p>
            <a:pPr>
              <a:buNone/>
            </a:pPr>
            <a:endParaRPr lang="fr-FR" sz="4000" dirty="0"/>
          </a:p>
          <a:p>
            <a:pPr>
              <a:buNone/>
            </a:pPr>
            <a:endParaRPr lang="fr-FR" sz="4000" dirty="0"/>
          </a:p>
          <a:p>
            <a:endParaRPr lang="fr-FR" sz="4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4209D9-5522-2F49-B882-958ED2AE7F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0"/>
            <a:ext cx="5652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2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C99306D-2E8E-E449-976F-EA9DF264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0"/>
            <a:ext cx="7543800" cy="1325563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Descriptif du projet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1E38C-68BB-0F43-A9D9-E895BBD6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2215"/>
            <a:ext cx="10515600" cy="3358607"/>
          </a:xfrm>
        </p:spPr>
        <p:txBody>
          <a:bodyPr>
            <a:normAutofit fontScale="77500" lnSpcReduction="20000"/>
          </a:bodyPr>
          <a:lstStyle/>
          <a:p>
            <a:r>
              <a:rPr lang="fr-FR" sz="4000" b="1" dirty="0"/>
              <a:t>Téléenseignement</a:t>
            </a:r>
          </a:p>
          <a:p>
            <a:pPr>
              <a:buNone/>
            </a:pPr>
            <a:r>
              <a:rPr lang="fr-FR" sz="4000" dirty="0"/>
              <a:t>L’objectif est d’utiliser l’outil numérique pour développer </a:t>
            </a:r>
          </a:p>
          <a:p>
            <a:pPr>
              <a:buNone/>
            </a:pPr>
            <a:r>
              <a:rPr lang="fr-FR" sz="4000" dirty="0"/>
              <a:t>l’enseignement proposé aux futurs professionnels à travers:</a:t>
            </a:r>
          </a:p>
          <a:p>
            <a:pPr>
              <a:buFontTx/>
              <a:buChar char="-"/>
            </a:pPr>
            <a:r>
              <a:rPr lang="fr-FR" sz="4000" dirty="0"/>
              <a:t>La participation active à la télémédecine</a:t>
            </a:r>
          </a:p>
          <a:p>
            <a:pPr>
              <a:buFontTx/>
              <a:buChar char="-"/>
            </a:pPr>
            <a:r>
              <a:rPr lang="fr-FR" sz="4000" dirty="0"/>
              <a:t>Une pédagogie participative entre plusieurs MSP ou le site universitaire (groupe de pairs, présentation de dossiers, consultation virtuelle, RCP…)</a:t>
            </a:r>
          </a:p>
          <a:p>
            <a:pPr>
              <a:buFontTx/>
              <a:buChar char="-"/>
            </a:pPr>
            <a:endParaRPr lang="fr-FR" sz="4000" dirty="0"/>
          </a:p>
          <a:p>
            <a:pPr>
              <a:buFontTx/>
              <a:buChar char="-"/>
            </a:pPr>
            <a:endParaRPr lang="fr-FR" sz="4000" dirty="0"/>
          </a:p>
          <a:p>
            <a:pPr>
              <a:buFontTx/>
              <a:buChar char="-"/>
            </a:pPr>
            <a:endParaRPr lang="fr-FR" sz="4000" dirty="0"/>
          </a:p>
          <a:p>
            <a:pPr>
              <a:buFontTx/>
              <a:buChar char="-"/>
            </a:pPr>
            <a:endParaRPr lang="fr-FR" sz="4000" dirty="0"/>
          </a:p>
          <a:p>
            <a:pPr>
              <a:buFontTx/>
              <a:buChar char="-"/>
            </a:pPr>
            <a:endParaRPr lang="fr-FR" sz="4000" dirty="0"/>
          </a:p>
          <a:p>
            <a:pPr>
              <a:buNone/>
            </a:pPr>
            <a:endParaRPr lang="fr-FR" sz="4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4209D9-5522-2F49-B882-958ED2AE7F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0"/>
            <a:ext cx="5652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4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3E2D5-2256-CD4E-AD80-38B65B6D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080" y="139658"/>
            <a:ext cx="6969760" cy="977941"/>
          </a:xfrm>
        </p:spPr>
        <p:txBody>
          <a:bodyPr>
            <a:noAutofit/>
          </a:bodyPr>
          <a:lstStyle/>
          <a:p>
            <a:pPr algn="r"/>
            <a:r>
              <a:rPr lang="fr-FR" sz="7200" b="1" dirty="0" err="1"/>
              <a:t>AAProjet</a:t>
            </a:r>
            <a:r>
              <a:rPr lang="fr-FR" sz="7200" b="1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A2CD664-9E28-8343-B1DC-801C60581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490" y="1881554"/>
            <a:ext cx="10855960" cy="4097216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9600" b="1" dirty="0">
                <a:solidFill>
                  <a:schemeClr val="tx1"/>
                </a:solidFill>
              </a:rPr>
              <a:t>Titre</a:t>
            </a:r>
            <a:r>
              <a:rPr lang="fr-FR" sz="9600" dirty="0">
                <a:solidFill>
                  <a:schemeClr val="tx1"/>
                </a:solidFill>
              </a:rPr>
              <a:t> </a:t>
            </a:r>
            <a:r>
              <a:rPr lang="fr-FR" sz="9600" b="1" dirty="0"/>
              <a:t>: TELEMEDECINE EN MSP/CDS  2018</a:t>
            </a:r>
          </a:p>
          <a:p>
            <a:pPr marL="342900" indent="-342900"/>
            <a:r>
              <a:rPr lang="fr-FR" sz="9600" b="1" dirty="0"/>
              <a:t>« Développement d’une activité de téléconsultation et de </a:t>
            </a:r>
            <a:r>
              <a:rPr lang="fr-FR" sz="9600" b="1" dirty="0" err="1"/>
              <a:t>téléexpertise</a:t>
            </a:r>
            <a:r>
              <a:rPr lang="fr-FR" sz="9600" b="1" dirty="0"/>
              <a:t> au sein des Maisons de Santé Pluri professionnelles (MSP) et des Centres de Santé (CDS) »</a:t>
            </a:r>
            <a:endParaRPr lang="fr-FR" sz="9600" dirty="0"/>
          </a:p>
          <a:p>
            <a:pPr marL="342900" indent="-342900"/>
            <a:endParaRPr lang="fr-FR" sz="9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9600" b="1" dirty="0">
                <a:solidFill>
                  <a:schemeClr val="tx1"/>
                </a:solidFill>
              </a:rPr>
              <a:t>Description</a:t>
            </a:r>
          </a:p>
          <a:p>
            <a:pPr marL="342900" indent="-342900"/>
            <a:r>
              <a:rPr lang="fr-FR" sz="9600" dirty="0">
                <a:solidFill>
                  <a:schemeClr val="tx1"/>
                </a:solidFill>
              </a:rPr>
              <a:t>	Une enveloppe de 8000 €  a été attribuée par l’ARS pour monter ce projet: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9600" dirty="0">
                <a:solidFill>
                  <a:schemeClr val="tx1"/>
                </a:solidFill>
              </a:rPr>
              <a:t>Achat de matériel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9600" dirty="0">
                <a:solidFill>
                  <a:schemeClr val="tx1"/>
                </a:solidFill>
              </a:rPr>
              <a:t>Mise en place du réseau MSP – CHU (Pr TCHALLA gériatre, Pr MOREAU responsable du service de télémédecine)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9600" dirty="0">
                <a:solidFill>
                  <a:schemeClr val="tx1"/>
                </a:solidFill>
              </a:rPr>
              <a:t>Mise en place du réseau  MSP – spécialistes de ville (cardiologues, dermatologues)</a:t>
            </a:r>
          </a:p>
          <a:p>
            <a:pPr marL="342900" indent="-342900"/>
            <a:endParaRPr lang="fr-FR" sz="9600" dirty="0">
              <a:solidFill>
                <a:schemeClr val="tx1"/>
              </a:solidFill>
            </a:endParaRPr>
          </a:p>
          <a:p>
            <a:pPr marL="342900" indent="-342900"/>
            <a:r>
              <a:rPr lang="fr-FR" sz="9600" dirty="0">
                <a:solidFill>
                  <a:schemeClr val="tx1"/>
                </a:solidFill>
              </a:rPr>
              <a:t>     Une aide logistique  est également apportée par l’ESEA</a:t>
            </a:r>
          </a:p>
          <a:p>
            <a:pPr marL="342900" indent="-342900"/>
            <a:r>
              <a:rPr lang="fr-FR" sz="96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D08560E-9FBB-BA4F-9D51-5EFFF858AAA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375900" y="0"/>
            <a:ext cx="1816100" cy="1117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D6D114B-DC02-F642-862B-A589490F3E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0"/>
            <a:ext cx="5652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7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C99306D-2E8E-E449-976F-EA9DF264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0"/>
            <a:ext cx="5562600" cy="1325563"/>
          </a:xfrm>
        </p:spPr>
        <p:txBody>
          <a:bodyPr>
            <a:normAutofit/>
          </a:bodyPr>
          <a:lstStyle/>
          <a:p>
            <a:pPr algn="r"/>
            <a:r>
              <a:rPr lang="fr-FR" sz="6600" b="1" dirty="0"/>
              <a:t>Déploiement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1E38C-68BB-0F43-A9D9-E895BBD6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4" y="1131277"/>
            <a:ext cx="10515600" cy="5451231"/>
          </a:xfrm>
        </p:spPr>
        <p:txBody>
          <a:bodyPr>
            <a:normAutofit fontScale="47500" lnSpcReduction="20000"/>
          </a:bodyPr>
          <a:lstStyle/>
          <a:p>
            <a:endParaRPr lang="fr-FR" sz="4000" dirty="0"/>
          </a:p>
          <a:p>
            <a:r>
              <a:rPr lang="fr-FR" sz="5800" b="1" dirty="0"/>
              <a:t>Calendrier</a:t>
            </a:r>
            <a:endParaRPr lang="fr-FR" sz="4000" b="1" dirty="0"/>
          </a:p>
          <a:p>
            <a:pPr marL="742950" indent="-742950">
              <a:buNone/>
            </a:pPr>
            <a:r>
              <a:rPr lang="fr-FR" sz="4200" u="sng" dirty="0"/>
              <a:t>Août 2018</a:t>
            </a:r>
            <a:r>
              <a:rPr lang="fr-FR" sz="4200" dirty="0"/>
              <a:t>: </a:t>
            </a:r>
          </a:p>
          <a:p>
            <a:pPr marL="742950" indent="-742950">
              <a:buNone/>
            </a:pPr>
            <a:r>
              <a:rPr lang="fr-FR" sz="4200" dirty="0"/>
              <a:t>		     accord des différents intervenants lors de la rédaction de l’AAP</a:t>
            </a:r>
          </a:p>
          <a:p>
            <a:pPr marL="742950" indent="-742950">
              <a:buNone/>
            </a:pPr>
            <a:r>
              <a:rPr lang="fr-FR" sz="4200" u="sng" dirty="0"/>
              <a:t>Automne 2018</a:t>
            </a:r>
            <a:r>
              <a:rPr lang="fr-FR" sz="4200" dirty="0"/>
              <a:t>: </a:t>
            </a:r>
          </a:p>
          <a:p>
            <a:pPr marL="1200150" lvl="1" indent="-742950">
              <a:buFont typeface="Wingdings" pitchFamily="2" charset="2"/>
              <a:buChar char="Ø"/>
            </a:pPr>
            <a:r>
              <a:rPr lang="fr-FR" sz="4200" dirty="0"/>
              <a:t>début des réunions de mise en place </a:t>
            </a:r>
          </a:p>
          <a:p>
            <a:pPr marL="1200150" lvl="1" indent="-742950">
              <a:buFont typeface="Wingdings" pitchFamily="2" charset="2"/>
              <a:buChar char="Ø"/>
            </a:pPr>
            <a:r>
              <a:rPr lang="fr-FR" sz="4200" dirty="0"/>
              <a:t>première connexion test avec le CHU </a:t>
            </a:r>
          </a:p>
          <a:p>
            <a:pPr marL="742950" indent="-742950">
              <a:buNone/>
            </a:pPr>
            <a:r>
              <a:rPr lang="fr-FR" sz="4200" u="sng" dirty="0"/>
              <a:t>Septembre 2019</a:t>
            </a:r>
            <a:r>
              <a:rPr lang="fr-FR" sz="4200" dirty="0"/>
              <a:t>: </a:t>
            </a:r>
          </a:p>
          <a:p>
            <a:pPr marL="742950" indent="-742950">
              <a:buNone/>
            </a:pPr>
            <a:r>
              <a:rPr lang="fr-FR" sz="4200" dirty="0"/>
              <a:t>		      Premières consultations test</a:t>
            </a:r>
          </a:p>
          <a:p>
            <a:pPr marL="742950" indent="-742950">
              <a:buNone/>
            </a:pPr>
            <a:endParaRPr lang="fr-FR" sz="4000" dirty="0"/>
          </a:p>
          <a:p>
            <a:r>
              <a:rPr lang="fr-FR" sz="5800" b="1" dirty="0"/>
              <a:t>Évaluation</a:t>
            </a:r>
            <a:endParaRPr lang="fr-FR" sz="4000" b="1" dirty="0"/>
          </a:p>
          <a:p>
            <a:pPr>
              <a:buNone/>
            </a:pPr>
            <a:r>
              <a:rPr lang="fr-FR" sz="4200" dirty="0"/>
              <a:t>Elle se fera selon plusieurs types d’indicateurs:</a:t>
            </a:r>
          </a:p>
          <a:p>
            <a:pPr>
              <a:buFont typeface="Wingdings" pitchFamily="2" charset="2"/>
              <a:buChar char="Ø"/>
            </a:pPr>
            <a:r>
              <a:rPr lang="fr-FR" sz="4200" dirty="0"/>
              <a:t>       Indicateurs d’activité</a:t>
            </a:r>
          </a:p>
          <a:p>
            <a:pPr>
              <a:buFont typeface="Wingdings" pitchFamily="2" charset="2"/>
              <a:buChar char="Ø"/>
            </a:pPr>
            <a:r>
              <a:rPr lang="fr-FR" sz="4200" dirty="0"/>
              <a:t>       Indicateurs qualitatifs</a:t>
            </a:r>
          </a:p>
          <a:p>
            <a:pPr>
              <a:buFont typeface="Wingdings" pitchFamily="2" charset="2"/>
              <a:buChar char="Ø"/>
            </a:pPr>
            <a:r>
              <a:rPr lang="fr-FR" sz="4200" dirty="0"/>
              <a:t>       Indicateurs technologiques</a:t>
            </a:r>
          </a:p>
          <a:p>
            <a:pPr>
              <a:buFont typeface="Wingdings" pitchFamily="2" charset="2"/>
              <a:buChar char="Ø"/>
            </a:pPr>
            <a:r>
              <a:rPr lang="fr-FR" sz="4200" dirty="0"/>
              <a:t>       Indicateurs  </a:t>
            </a:r>
            <a:r>
              <a:rPr lang="fr-FR" sz="4200" dirty="0" err="1"/>
              <a:t>médico</a:t>
            </a:r>
            <a:r>
              <a:rPr lang="fr-FR" sz="4200" dirty="0"/>
              <a:t>-économiques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4209D9-5522-2F49-B882-958ED2AE7F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0"/>
            <a:ext cx="5652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C99306D-2E8E-E449-976F-EA9DF264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969" y="378455"/>
            <a:ext cx="5756031" cy="97109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8000" b="1" dirty="0"/>
              <a:t>Conclusion</a:t>
            </a:r>
            <a:br>
              <a:rPr lang="fr-FR" sz="8000" b="1" dirty="0"/>
            </a:br>
            <a:endParaRPr lang="fr-FR" sz="54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1E38C-68BB-0F43-A9D9-E895BBD6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8355"/>
            <a:ext cx="10515600" cy="3358607"/>
          </a:xfrm>
        </p:spPr>
        <p:txBody>
          <a:bodyPr>
            <a:normAutofit/>
          </a:bodyPr>
          <a:lstStyle/>
          <a:p>
            <a:endParaRPr lang="fr-FR" sz="4000" dirty="0"/>
          </a:p>
          <a:p>
            <a:endParaRPr lang="fr-FR" sz="4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4209D9-5522-2F49-B882-958ED2AE7F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0"/>
            <a:ext cx="5652000" cy="864000"/>
          </a:xfrm>
          <a:prstGeom prst="rect">
            <a:avLst/>
          </a:prstGeom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1F7CFA3C-8C4A-BD44-85F2-7E663F837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571454"/>
              </p:ext>
            </p:extLst>
          </p:nvPr>
        </p:nvGraphicFramePr>
        <p:xfrm>
          <a:off x="2937510" y="943261"/>
          <a:ext cx="5969269" cy="5679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77811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367</Words>
  <Application>Microsoft Macintosh PowerPoint</Application>
  <PresentationFormat>Grand écran</PresentationFormat>
  <Paragraphs>106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Présentation PowerPoint</vt:lpstr>
      <vt:lpstr>Contexte </vt:lpstr>
      <vt:lpstr>Besoins </vt:lpstr>
      <vt:lpstr>   Descriptif du projet</vt:lpstr>
      <vt:lpstr>Descriptif du projet</vt:lpstr>
      <vt:lpstr>Descriptif du projet</vt:lpstr>
      <vt:lpstr>AAProjet </vt:lpstr>
      <vt:lpstr>Déploiement</vt:lpstr>
      <vt:lpstr>Conclusion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Jean-Jacques Moreau</dc:creator>
  <cp:lastModifiedBy>Jean-Jacques Moreau</cp:lastModifiedBy>
  <cp:revision>69</cp:revision>
  <dcterms:created xsi:type="dcterms:W3CDTF">2019-06-21T13:37:12Z</dcterms:created>
  <dcterms:modified xsi:type="dcterms:W3CDTF">2019-07-03T07:38:57Z</dcterms:modified>
</cp:coreProperties>
</file>